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57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34E39-5911-45BE-BF7A-CE884FFE79E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F438382-33CB-42C2-91C4-90664735147B}">
      <dgm:prSet phldrT="[Testo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it-IT" sz="1000" b="1" i="0" u="none" strike="noStrike" dirty="0" smtClean="0">
              <a:effectLst/>
              <a:latin typeface="Bookman Old Style" panose="02050604050505020204" pitchFamily="18" charset="0"/>
            </a:rPr>
            <a:t>RECITE DI PRODUZIONE</a:t>
          </a:r>
        </a:p>
        <a:p>
          <a:r>
            <a:rPr lang="it-IT" sz="1400" b="1" i="0" u="none" strike="noStrike" dirty="0" smtClean="0">
              <a:effectLst/>
              <a:latin typeface="Bookman Old Style" panose="02050604050505020204" pitchFamily="18" charset="0"/>
            </a:rPr>
            <a:t>124</a:t>
          </a:r>
          <a:endParaRPr lang="it-IT" sz="1400" b="1" dirty="0">
            <a:latin typeface="Bookman Old Style" panose="02050604050505020204" pitchFamily="18" charset="0"/>
          </a:endParaRPr>
        </a:p>
      </dgm:t>
    </dgm:pt>
    <dgm:pt modelId="{8851BE9D-E5CD-49E2-A8F0-2B129DC7F733}" type="parTrans" cxnId="{BDE77726-9CBE-49A9-BBC1-17A13117BD3B}">
      <dgm:prSet/>
      <dgm:spPr/>
      <dgm:t>
        <a:bodyPr/>
        <a:lstStyle/>
        <a:p>
          <a:endParaRPr lang="it-IT" sz="1400"/>
        </a:p>
      </dgm:t>
    </dgm:pt>
    <dgm:pt modelId="{8229358C-9096-46AD-99B2-611F174A8030}" type="sibTrans" cxnId="{BDE77726-9CBE-49A9-BBC1-17A13117BD3B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it-IT" sz="700"/>
        </a:p>
      </dgm:t>
    </dgm:pt>
    <dgm:pt modelId="{AF071462-C112-416F-B24A-76A6F69D853F}">
      <dgm:prSet phldrT="[Testo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it-IT" sz="1000" b="1" i="0" u="none" strike="noStrike" dirty="0" smtClean="0">
              <a:effectLst/>
              <a:latin typeface="Bookman Old Style" panose="02050604050505020204" pitchFamily="18" charset="0"/>
            </a:rPr>
            <a:t>RECITE DI OSPITALITA</a:t>
          </a:r>
        </a:p>
        <a:p>
          <a:r>
            <a:rPr lang="it-IT" sz="1400" b="1" i="0" u="none" strike="noStrike" dirty="0" smtClean="0">
              <a:effectLst/>
              <a:latin typeface="Bookman Old Style" panose="02050604050505020204" pitchFamily="18" charset="0"/>
            </a:rPr>
            <a:t>114</a:t>
          </a:r>
          <a:endParaRPr lang="it-IT" sz="1400" b="1" dirty="0">
            <a:latin typeface="Bookman Old Style" panose="02050604050505020204" pitchFamily="18" charset="0"/>
          </a:endParaRPr>
        </a:p>
      </dgm:t>
    </dgm:pt>
    <dgm:pt modelId="{A6A0C031-6E4F-48F7-A669-2A526C2B3C0C}" type="parTrans" cxnId="{E91132DD-F8EB-4FDD-92DB-7BC287B202AF}">
      <dgm:prSet/>
      <dgm:spPr/>
      <dgm:t>
        <a:bodyPr/>
        <a:lstStyle/>
        <a:p>
          <a:endParaRPr lang="it-IT" sz="1400"/>
        </a:p>
      </dgm:t>
    </dgm:pt>
    <dgm:pt modelId="{6672CE55-9271-4750-9D2C-9DD9E280CB34}" type="sibTrans" cxnId="{E91132DD-F8EB-4FDD-92DB-7BC287B202AF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it-IT" sz="700"/>
        </a:p>
      </dgm:t>
    </dgm:pt>
    <dgm:pt modelId="{BEAB0E8C-F250-4958-9E46-14EC7B676314}">
      <dgm:prSet phldrT="[Testo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it-IT" sz="1800" b="1" dirty="0" smtClean="0">
              <a:latin typeface="Bookman Old Style" panose="02050604050505020204" pitchFamily="18" charset="0"/>
            </a:rPr>
            <a:t>BORDERO’</a:t>
          </a:r>
        </a:p>
        <a:p>
          <a:r>
            <a:rPr lang="it-IT" sz="1800" b="1" dirty="0" smtClean="0">
              <a:latin typeface="Bookman Old Style" panose="02050604050505020204" pitchFamily="18" charset="0"/>
            </a:rPr>
            <a:t>264</a:t>
          </a:r>
          <a:endParaRPr lang="it-IT" sz="1800" b="1" dirty="0">
            <a:latin typeface="Bookman Old Style" panose="02050604050505020204" pitchFamily="18" charset="0"/>
          </a:endParaRPr>
        </a:p>
      </dgm:t>
    </dgm:pt>
    <dgm:pt modelId="{5AF9DF8E-3CB5-4446-868B-AABE070C6C6B}" type="parTrans" cxnId="{FD4FFF77-EF5E-421E-97AC-951AFEB09E59}">
      <dgm:prSet/>
      <dgm:spPr/>
      <dgm:t>
        <a:bodyPr/>
        <a:lstStyle/>
        <a:p>
          <a:endParaRPr lang="it-IT" sz="1400"/>
        </a:p>
      </dgm:t>
    </dgm:pt>
    <dgm:pt modelId="{6A565E40-B345-4433-AA71-02AFFC96E44C}" type="sibTrans" cxnId="{FD4FFF77-EF5E-421E-97AC-951AFEB09E59}">
      <dgm:prSet/>
      <dgm:spPr/>
      <dgm:t>
        <a:bodyPr/>
        <a:lstStyle/>
        <a:p>
          <a:endParaRPr lang="it-IT" sz="1400"/>
        </a:p>
      </dgm:t>
    </dgm:pt>
    <dgm:pt modelId="{B4A18F61-00FF-471E-A0AD-8F7890047AED}">
      <dgm:prSet phldrT="[Testo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it-IT" sz="1000" b="1" i="0" u="none" strike="noStrike" dirty="0" smtClean="0">
              <a:effectLst/>
              <a:latin typeface="Bookman Old Style" panose="02050604050505020204" pitchFamily="18" charset="0"/>
            </a:rPr>
            <a:t>RECITE FUORI ABBONAMENTO</a:t>
          </a:r>
        </a:p>
        <a:p>
          <a:r>
            <a:rPr lang="it-IT" sz="1400" b="1" i="0" u="none" strike="noStrike" dirty="0" smtClean="0">
              <a:effectLst/>
              <a:latin typeface="Bookman Old Style" panose="02050604050505020204" pitchFamily="18" charset="0"/>
            </a:rPr>
            <a:t>35</a:t>
          </a:r>
          <a:endParaRPr lang="it-IT" sz="1400" b="1" dirty="0">
            <a:latin typeface="Bookman Old Style" panose="02050604050505020204" pitchFamily="18" charset="0"/>
          </a:endParaRPr>
        </a:p>
      </dgm:t>
    </dgm:pt>
    <dgm:pt modelId="{A6A87B60-030E-460E-AE1B-39525060222C}" type="parTrans" cxnId="{F05735B3-2207-4A34-8E41-2A126CF8B1B5}">
      <dgm:prSet/>
      <dgm:spPr/>
      <dgm:t>
        <a:bodyPr/>
        <a:lstStyle/>
        <a:p>
          <a:endParaRPr lang="it-IT" sz="1400"/>
        </a:p>
      </dgm:t>
    </dgm:pt>
    <dgm:pt modelId="{6C33D07E-01A1-4191-8EC3-D0DFC8284988}" type="sibTrans" cxnId="{F05735B3-2207-4A34-8E41-2A126CF8B1B5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it-IT" sz="1100"/>
        </a:p>
      </dgm:t>
    </dgm:pt>
    <dgm:pt modelId="{419DC18E-C1A3-4EEF-8D48-E9255619925C}" type="pres">
      <dgm:prSet presAssocID="{5BB34E39-5911-45BE-BF7A-CE884FFE79E3}" presName="Name0" presStyleCnt="0">
        <dgm:presLayoutVars>
          <dgm:dir/>
          <dgm:resizeHandles val="exact"/>
        </dgm:presLayoutVars>
      </dgm:prSet>
      <dgm:spPr/>
    </dgm:pt>
    <dgm:pt modelId="{885B45AA-F8FF-4658-8279-D9D1E102D8C3}" type="pres">
      <dgm:prSet presAssocID="{5BB34E39-5911-45BE-BF7A-CE884FFE79E3}" presName="vNodes" presStyleCnt="0"/>
      <dgm:spPr/>
    </dgm:pt>
    <dgm:pt modelId="{2B98F8AB-E401-4D19-922A-7121E1281BA9}" type="pres">
      <dgm:prSet presAssocID="{6F438382-33CB-42C2-91C4-90664735147B}" presName="node" presStyleLbl="node1" presStyleIdx="0" presStyleCnt="4" custScaleX="215395" custScaleY="1215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F2CCA8-DF0C-4EA4-8A15-4BC865D11562}" type="pres">
      <dgm:prSet presAssocID="{8229358C-9096-46AD-99B2-611F174A8030}" presName="spacerT" presStyleCnt="0"/>
      <dgm:spPr/>
    </dgm:pt>
    <dgm:pt modelId="{CD5B3EA5-D1F0-45DD-9703-19F845708C4F}" type="pres">
      <dgm:prSet presAssocID="{8229358C-9096-46AD-99B2-611F174A8030}" presName="sibTrans" presStyleLbl="sibTrans2D1" presStyleIdx="0" presStyleCnt="3"/>
      <dgm:spPr/>
      <dgm:t>
        <a:bodyPr/>
        <a:lstStyle/>
        <a:p>
          <a:endParaRPr lang="it-IT"/>
        </a:p>
      </dgm:t>
    </dgm:pt>
    <dgm:pt modelId="{4CA2B139-B0D6-4283-B30E-283858A609E1}" type="pres">
      <dgm:prSet presAssocID="{8229358C-9096-46AD-99B2-611F174A8030}" presName="spacerB" presStyleCnt="0"/>
      <dgm:spPr/>
    </dgm:pt>
    <dgm:pt modelId="{218915C7-02FC-4302-BD4F-7E18AE8EB532}" type="pres">
      <dgm:prSet presAssocID="{AF071462-C112-416F-B24A-76A6F69D853F}" presName="node" presStyleLbl="node1" presStyleIdx="1" presStyleCnt="4" custScaleX="231126" custScaleY="1328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9D7820-02F6-49B2-80BD-7C49C1436D92}" type="pres">
      <dgm:prSet presAssocID="{6672CE55-9271-4750-9D2C-9DD9E280CB34}" presName="spacerT" presStyleCnt="0"/>
      <dgm:spPr/>
    </dgm:pt>
    <dgm:pt modelId="{F4E72081-8C90-42C1-A825-BB40A5E7DC81}" type="pres">
      <dgm:prSet presAssocID="{6672CE55-9271-4750-9D2C-9DD9E280CB34}" presName="sibTrans" presStyleLbl="sibTrans2D1" presStyleIdx="1" presStyleCnt="3"/>
      <dgm:spPr/>
      <dgm:t>
        <a:bodyPr/>
        <a:lstStyle/>
        <a:p>
          <a:endParaRPr lang="it-IT"/>
        </a:p>
      </dgm:t>
    </dgm:pt>
    <dgm:pt modelId="{7C48F559-82FC-46E1-9EB4-4A472731D6C7}" type="pres">
      <dgm:prSet presAssocID="{6672CE55-9271-4750-9D2C-9DD9E280CB34}" presName="spacerB" presStyleCnt="0"/>
      <dgm:spPr/>
    </dgm:pt>
    <dgm:pt modelId="{510A6F47-64DE-4179-AA92-70D8096CB020}" type="pres">
      <dgm:prSet presAssocID="{B4A18F61-00FF-471E-A0AD-8F7890047AED}" presName="node" presStyleLbl="node1" presStyleIdx="2" presStyleCnt="4" custScaleX="246857" custScaleY="1258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0E2742-BC90-4E89-9D3F-FFAE604563BC}" type="pres">
      <dgm:prSet presAssocID="{5BB34E39-5911-45BE-BF7A-CE884FFE79E3}" presName="sibTransLast" presStyleLbl="sibTrans2D1" presStyleIdx="2" presStyleCnt="3"/>
      <dgm:spPr/>
      <dgm:t>
        <a:bodyPr/>
        <a:lstStyle/>
        <a:p>
          <a:endParaRPr lang="it-IT"/>
        </a:p>
      </dgm:t>
    </dgm:pt>
    <dgm:pt modelId="{CA111CC5-52ED-4717-A83F-8CFE3C67E193}" type="pres">
      <dgm:prSet presAssocID="{5BB34E39-5911-45BE-BF7A-CE884FFE79E3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554EB187-7B77-478A-95CD-73C10FE1E1E6}" type="pres">
      <dgm:prSet presAssocID="{5BB34E39-5911-45BE-BF7A-CE884FFE79E3}" presName="lastNode" presStyleLbl="node1" presStyleIdx="3" presStyleCnt="4" custScaleX="169054" custScaleY="1029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91132DD-F8EB-4FDD-92DB-7BC287B202AF}" srcId="{5BB34E39-5911-45BE-BF7A-CE884FFE79E3}" destId="{AF071462-C112-416F-B24A-76A6F69D853F}" srcOrd="1" destOrd="0" parTransId="{A6A0C031-6E4F-48F7-A669-2A526C2B3C0C}" sibTransId="{6672CE55-9271-4750-9D2C-9DD9E280CB34}"/>
    <dgm:cxn modelId="{6D0B61A5-7401-4AA2-AD35-751141BEBEE7}" type="presOf" srcId="{6C33D07E-01A1-4191-8EC3-D0DFC8284988}" destId="{F00E2742-BC90-4E89-9D3F-FFAE604563BC}" srcOrd="0" destOrd="0" presId="urn:microsoft.com/office/officeart/2005/8/layout/equation2"/>
    <dgm:cxn modelId="{F05735B3-2207-4A34-8E41-2A126CF8B1B5}" srcId="{5BB34E39-5911-45BE-BF7A-CE884FFE79E3}" destId="{B4A18F61-00FF-471E-A0AD-8F7890047AED}" srcOrd="2" destOrd="0" parTransId="{A6A87B60-030E-460E-AE1B-39525060222C}" sibTransId="{6C33D07E-01A1-4191-8EC3-D0DFC8284988}"/>
    <dgm:cxn modelId="{A1AAB49E-B787-425D-9736-839BBD4AD295}" type="presOf" srcId="{B4A18F61-00FF-471E-A0AD-8F7890047AED}" destId="{510A6F47-64DE-4179-AA92-70D8096CB020}" srcOrd="0" destOrd="0" presId="urn:microsoft.com/office/officeart/2005/8/layout/equation2"/>
    <dgm:cxn modelId="{FD4FFF77-EF5E-421E-97AC-951AFEB09E59}" srcId="{5BB34E39-5911-45BE-BF7A-CE884FFE79E3}" destId="{BEAB0E8C-F250-4958-9E46-14EC7B676314}" srcOrd="3" destOrd="0" parTransId="{5AF9DF8E-3CB5-4446-868B-AABE070C6C6B}" sibTransId="{6A565E40-B345-4433-AA71-02AFFC96E44C}"/>
    <dgm:cxn modelId="{904D315F-54EC-497E-9BCA-AD5241B48B5A}" type="presOf" srcId="{8229358C-9096-46AD-99B2-611F174A8030}" destId="{CD5B3EA5-D1F0-45DD-9703-19F845708C4F}" srcOrd="0" destOrd="0" presId="urn:microsoft.com/office/officeart/2005/8/layout/equation2"/>
    <dgm:cxn modelId="{18582088-288E-469D-A706-6151C84C3222}" type="presOf" srcId="{6C33D07E-01A1-4191-8EC3-D0DFC8284988}" destId="{CA111CC5-52ED-4717-A83F-8CFE3C67E193}" srcOrd="1" destOrd="0" presId="urn:microsoft.com/office/officeart/2005/8/layout/equation2"/>
    <dgm:cxn modelId="{F706C04D-5EE0-4101-AD5F-37A11D1BE75C}" type="presOf" srcId="{6F438382-33CB-42C2-91C4-90664735147B}" destId="{2B98F8AB-E401-4D19-922A-7121E1281BA9}" srcOrd="0" destOrd="0" presId="urn:microsoft.com/office/officeart/2005/8/layout/equation2"/>
    <dgm:cxn modelId="{41CB37B8-5FD3-4499-A565-B503F8EAF4CA}" type="presOf" srcId="{6672CE55-9271-4750-9D2C-9DD9E280CB34}" destId="{F4E72081-8C90-42C1-A825-BB40A5E7DC81}" srcOrd="0" destOrd="0" presId="urn:microsoft.com/office/officeart/2005/8/layout/equation2"/>
    <dgm:cxn modelId="{BFA9494D-5B5E-4A06-9265-C0E646CF92D5}" type="presOf" srcId="{BEAB0E8C-F250-4958-9E46-14EC7B676314}" destId="{554EB187-7B77-478A-95CD-73C10FE1E1E6}" srcOrd="0" destOrd="0" presId="urn:microsoft.com/office/officeart/2005/8/layout/equation2"/>
    <dgm:cxn modelId="{88A47050-1951-464A-B98C-94BB2419AF65}" type="presOf" srcId="{AF071462-C112-416F-B24A-76A6F69D853F}" destId="{218915C7-02FC-4302-BD4F-7E18AE8EB532}" srcOrd="0" destOrd="0" presId="urn:microsoft.com/office/officeart/2005/8/layout/equation2"/>
    <dgm:cxn modelId="{BDE77726-9CBE-49A9-BBC1-17A13117BD3B}" srcId="{5BB34E39-5911-45BE-BF7A-CE884FFE79E3}" destId="{6F438382-33CB-42C2-91C4-90664735147B}" srcOrd="0" destOrd="0" parTransId="{8851BE9D-E5CD-49E2-A8F0-2B129DC7F733}" sibTransId="{8229358C-9096-46AD-99B2-611F174A8030}"/>
    <dgm:cxn modelId="{E0CD16BF-4CEB-49DD-99EA-6E7690BFAA00}" type="presOf" srcId="{5BB34E39-5911-45BE-BF7A-CE884FFE79E3}" destId="{419DC18E-C1A3-4EEF-8D48-E9255619925C}" srcOrd="0" destOrd="0" presId="urn:microsoft.com/office/officeart/2005/8/layout/equation2"/>
    <dgm:cxn modelId="{530060CD-0FB4-4276-95A3-5555BC118529}" type="presParOf" srcId="{419DC18E-C1A3-4EEF-8D48-E9255619925C}" destId="{885B45AA-F8FF-4658-8279-D9D1E102D8C3}" srcOrd="0" destOrd="0" presId="urn:microsoft.com/office/officeart/2005/8/layout/equation2"/>
    <dgm:cxn modelId="{30214D17-4CA6-412F-B92D-899E501D0635}" type="presParOf" srcId="{885B45AA-F8FF-4658-8279-D9D1E102D8C3}" destId="{2B98F8AB-E401-4D19-922A-7121E1281BA9}" srcOrd="0" destOrd="0" presId="urn:microsoft.com/office/officeart/2005/8/layout/equation2"/>
    <dgm:cxn modelId="{EBD75D46-A8E3-4133-870F-839503BF863B}" type="presParOf" srcId="{885B45AA-F8FF-4658-8279-D9D1E102D8C3}" destId="{97F2CCA8-DF0C-4EA4-8A15-4BC865D11562}" srcOrd="1" destOrd="0" presId="urn:microsoft.com/office/officeart/2005/8/layout/equation2"/>
    <dgm:cxn modelId="{B8FE6F85-7574-44F3-BF3B-68DD47A90493}" type="presParOf" srcId="{885B45AA-F8FF-4658-8279-D9D1E102D8C3}" destId="{CD5B3EA5-D1F0-45DD-9703-19F845708C4F}" srcOrd="2" destOrd="0" presId="urn:microsoft.com/office/officeart/2005/8/layout/equation2"/>
    <dgm:cxn modelId="{C2D22A5F-2826-4F4C-9F3D-1323F074A9B7}" type="presParOf" srcId="{885B45AA-F8FF-4658-8279-D9D1E102D8C3}" destId="{4CA2B139-B0D6-4283-B30E-283858A609E1}" srcOrd="3" destOrd="0" presId="urn:microsoft.com/office/officeart/2005/8/layout/equation2"/>
    <dgm:cxn modelId="{B1F5EE7A-C279-426C-B177-D0148B45D31D}" type="presParOf" srcId="{885B45AA-F8FF-4658-8279-D9D1E102D8C3}" destId="{218915C7-02FC-4302-BD4F-7E18AE8EB532}" srcOrd="4" destOrd="0" presId="urn:microsoft.com/office/officeart/2005/8/layout/equation2"/>
    <dgm:cxn modelId="{BBFC6C71-8158-4CEF-96CB-3A527492FD73}" type="presParOf" srcId="{885B45AA-F8FF-4658-8279-D9D1E102D8C3}" destId="{719D7820-02F6-49B2-80BD-7C49C1436D92}" srcOrd="5" destOrd="0" presId="urn:microsoft.com/office/officeart/2005/8/layout/equation2"/>
    <dgm:cxn modelId="{92BD80A4-BFA0-4E36-9552-51C86EE4198E}" type="presParOf" srcId="{885B45AA-F8FF-4658-8279-D9D1E102D8C3}" destId="{F4E72081-8C90-42C1-A825-BB40A5E7DC81}" srcOrd="6" destOrd="0" presId="urn:microsoft.com/office/officeart/2005/8/layout/equation2"/>
    <dgm:cxn modelId="{0EB6DE50-5AD9-4CA9-9BE6-F3B1815F0E7B}" type="presParOf" srcId="{885B45AA-F8FF-4658-8279-D9D1E102D8C3}" destId="{7C48F559-82FC-46E1-9EB4-4A472731D6C7}" srcOrd="7" destOrd="0" presId="urn:microsoft.com/office/officeart/2005/8/layout/equation2"/>
    <dgm:cxn modelId="{D5A37096-D20A-4313-8E6E-DABE713DAA49}" type="presParOf" srcId="{885B45AA-F8FF-4658-8279-D9D1E102D8C3}" destId="{510A6F47-64DE-4179-AA92-70D8096CB020}" srcOrd="8" destOrd="0" presId="urn:microsoft.com/office/officeart/2005/8/layout/equation2"/>
    <dgm:cxn modelId="{9AA8E4DC-FC7F-48B9-92F1-6F142C68DECD}" type="presParOf" srcId="{419DC18E-C1A3-4EEF-8D48-E9255619925C}" destId="{F00E2742-BC90-4E89-9D3F-FFAE604563BC}" srcOrd="1" destOrd="0" presId="urn:microsoft.com/office/officeart/2005/8/layout/equation2"/>
    <dgm:cxn modelId="{5DE31D24-CBB1-413E-9C9F-34875CF91026}" type="presParOf" srcId="{F00E2742-BC90-4E89-9D3F-FFAE604563BC}" destId="{CA111CC5-52ED-4717-A83F-8CFE3C67E193}" srcOrd="0" destOrd="0" presId="urn:microsoft.com/office/officeart/2005/8/layout/equation2"/>
    <dgm:cxn modelId="{31A988A0-770E-42BD-ADBA-B25CAE9AD738}" type="presParOf" srcId="{419DC18E-C1A3-4EEF-8D48-E9255619925C}" destId="{554EB187-7B77-478A-95CD-73C10FE1E1E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34E39-5911-45BE-BF7A-CE884FFE79E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F438382-33CB-42C2-91C4-90664735147B}">
      <dgm:prSet phldrT="[Testo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it-IT" sz="1200" b="1" i="0" u="none" strike="noStrike" dirty="0" smtClean="0">
              <a:effectLst/>
              <a:latin typeface="Bookman Old Style" panose="02050604050505020204" pitchFamily="18" charset="0"/>
            </a:rPr>
            <a:t>PRESENZE ABBONAMENTI</a:t>
          </a:r>
        </a:p>
        <a:p>
          <a:r>
            <a:rPr lang="it-IT" sz="2000" b="1" i="0" u="none" strike="noStrike" dirty="0" smtClean="0">
              <a:effectLst/>
              <a:latin typeface="Bookman Old Style" panose="02050604050505020204" pitchFamily="18" charset="0"/>
            </a:rPr>
            <a:t>53.384</a:t>
          </a:r>
          <a:endParaRPr lang="it-IT" sz="2000" b="1" dirty="0">
            <a:latin typeface="Bookman Old Style" panose="02050604050505020204" pitchFamily="18" charset="0"/>
          </a:endParaRPr>
        </a:p>
      </dgm:t>
    </dgm:pt>
    <dgm:pt modelId="{8851BE9D-E5CD-49E2-A8F0-2B129DC7F733}" type="parTrans" cxnId="{BDE77726-9CBE-49A9-BBC1-17A13117BD3B}">
      <dgm:prSet/>
      <dgm:spPr/>
      <dgm:t>
        <a:bodyPr/>
        <a:lstStyle/>
        <a:p>
          <a:endParaRPr lang="it-IT" b="1">
            <a:latin typeface="Bookman Old Style" panose="02050604050505020204" pitchFamily="18" charset="0"/>
          </a:endParaRPr>
        </a:p>
      </dgm:t>
    </dgm:pt>
    <dgm:pt modelId="{8229358C-9096-46AD-99B2-611F174A8030}" type="sibTrans" cxnId="{BDE77726-9CBE-49A9-BBC1-17A13117BD3B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it-IT" b="1">
            <a:latin typeface="Bookman Old Style" panose="02050604050505020204" pitchFamily="18" charset="0"/>
          </a:endParaRPr>
        </a:p>
      </dgm:t>
    </dgm:pt>
    <dgm:pt modelId="{AF071462-C112-416F-B24A-76A6F69D853F}">
      <dgm:prSet phldrT="[Testo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it-IT" sz="1200" b="1" i="0" u="none" strike="noStrike" dirty="0" smtClean="0">
              <a:effectLst/>
              <a:latin typeface="Bookman Old Style" panose="02050604050505020204" pitchFamily="18" charset="0"/>
            </a:rPr>
            <a:t>PRESENZE SBIGLIETTAMENTO</a:t>
          </a:r>
        </a:p>
        <a:p>
          <a:r>
            <a:rPr lang="it-IT" sz="2000" b="1" dirty="0" smtClean="0">
              <a:latin typeface="Bookman Old Style" panose="02050604050505020204" pitchFamily="18" charset="0"/>
            </a:rPr>
            <a:t>42.310</a:t>
          </a:r>
          <a:endParaRPr lang="it-IT" sz="2000" b="1" dirty="0">
            <a:latin typeface="Bookman Old Style" panose="02050604050505020204" pitchFamily="18" charset="0"/>
          </a:endParaRPr>
        </a:p>
      </dgm:t>
    </dgm:pt>
    <dgm:pt modelId="{A6A0C031-6E4F-48F7-A669-2A526C2B3C0C}" type="parTrans" cxnId="{E91132DD-F8EB-4FDD-92DB-7BC287B202AF}">
      <dgm:prSet/>
      <dgm:spPr/>
      <dgm:t>
        <a:bodyPr/>
        <a:lstStyle/>
        <a:p>
          <a:endParaRPr lang="it-IT" b="1">
            <a:latin typeface="Bookman Old Style" panose="02050604050505020204" pitchFamily="18" charset="0"/>
          </a:endParaRPr>
        </a:p>
      </dgm:t>
    </dgm:pt>
    <dgm:pt modelId="{6672CE55-9271-4750-9D2C-9DD9E280CB34}" type="sibTrans" cxnId="{E91132DD-F8EB-4FDD-92DB-7BC287B202AF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it-IT" b="1">
            <a:latin typeface="Bookman Old Style" panose="02050604050505020204" pitchFamily="18" charset="0"/>
          </a:endParaRPr>
        </a:p>
      </dgm:t>
    </dgm:pt>
    <dgm:pt modelId="{BEAB0E8C-F250-4958-9E46-14EC7B676314}">
      <dgm:prSet phldrT="[Testo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it-IT" b="1" i="0" u="none" strike="noStrike" dirty="0" smtClean="0">
              <a:effectLst/>
              <a:latin typeface="Bookman Old Style" panose="02050604050505020204" pitchFamily="18" charset="0"/>
            </a:rPr>
            <a:t>TOTALE PRESENZE</a:t>
          </a:r>
        </a:p>
        <a:p>
          <a:r>
            <a:rPr lang="it-IT" b="1" i="0" u="none" strike="noStrike" dirty="0" smtClean="0">
              <a:effectLst/>
              <a:latin typeface="Bookman Old Style" panose="02050604050505020204" pitchFamily="18" charset="0"/>
            </a:rPr>
            <a:t>95.694</a:t>
          </a:r>
          <a:endParaRPr lang="it-IT" b="1" dirty="0">
            <a:latin typeface="Bookman Old Style" panose="02050604050505020204" pitchFamily="18" charset="0"/>
          </a:endParaRPr>
        </a:p>
      </dgm:t>
    </dgm:pt>
    <dgm:pt modelId="{5AF9DF8E-3CB5-4446-868B-AABE070C6C6B}" type="parTrans" cxnId="{FD4FFF77-EF5E-421E-97AC-951AFEB09E59}">
      <dgm:prSet/>
      <dgm:spPr/>
      <dgm:t>
        <a:bodyPr/>
        <a:lstStyle/>
        <a:p>
          <a:endParaRPr lang="it-IT" b="1">
            <a:latin typeface="Bookman Old Style" panose="02050604050505020204" pitchFamily="18" charset="0"/>
          </a:endParaRPr>
        </a:p>
      </dgm:t>
    </dgm:pt>
    <dgm:pt modelId="{6A565E40-B345-4433-AA71-02AFFC96E44C}" type="sibTrans" cxnId="{FD4FFF77-EF5E-421E-97AC-951AFEB09E59}">
      <dgm:prSet/>
      <dgm:spPr/>
      <dgm:t>
        <a:bodyPr/>
        <a:lstStyle/>
        <a:p>
          <a:endParaRPr lang="it-IT" b="1">
            <a:latin typeface="Bookman Old Style" panose="02050604050505020204" pitchFamily="18" charset="0"/>
          </a:endParaRPr>
        </a:p>
      </dgm:t>
    </dgm:pt>
    <dgm:pt modelId="{419DC18E-C1A3-4EEF-8D48-E9255619925C}" type="pres">
      <dgm:prSet presAssocID="{5BB34E39-5911-45BE-BF7A-CE884FFE79E3}" presName="Name0" presStyleCnt="0">
        <dgm:presLayoutVars>
          <dgm:dir/>
          <dgm:resizeHandles val="exact"/>
        </dgm:presLayoutVars>
      </dgm:prSet>
      <dgm:spPr/>
    </dgm:pt>
    <dgm:pt modelId="{885B45AA-F8FF-4658-8279-D9D1E102D8C3}" type="pres">
      <dgm:prSet presAssocID="{5BB34E39-5911-45BE-BF7A-CE884FFE79E3}" presName="vNodes" presStyleCnt="0"/>
      <dgm:spPr/>
    </dgm:pt>
    <dgm:pt modelId="{2B98F8AB-E401-4D19-922A-7121E1281BA9}" type="pres">
      <dgm:prSet presAssocID="{6F438382-33CB-42C2-91C4-90664735147B}" presName="node" presStyleLbl="node1" presStyleIdx="0" presStyleCnt="3" custScaleX="1824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F2CCA8-DF0C-4EA4-8A15-4BC865D11562}" type="pres">
      <dgm:prSet presAssocID="{8229358C-9096-46AD-99B2-611F174A8030}" presName="spacerT" presStyleCnt="0"/>
      <dgm:spPr/>
    </dgm:pt>
    <dgm:pt modelId="{CD5B3EA5-D1F0-45DD-9703-19F845708C4F}" type="pres">
      <dgm:prSet presAssocID="{8229358C-9096-46AD-99B2-611F174A8030}" presName="sibTrans" presStyleLbl="sibTrans2D1" presStyleIdx="0" presStyleCnt="2"/>
      <dgm:spPr/>
      <dgm:t>
        <a:bodyPr/>
        <a:lstStyle/>
        <a:p>
          <a:endParaRPr lang="it-IT"/>
        </a:p>
      </dgm:t>
    </dgm:pt>
    <dgm:pt modelId="{4CA2B139-B0D6-4283-B30E-283858A609E1}" type="pres">
      <dgm:prSet presAssocID="{8229358C-9096-46AD-99B2-611F174A8030}" presName="spacerB" presStyleCnt="0"/>
      <dgm:spPr/>
    </dgm:pt>
    <dgm:pt modelId="{218915C7-02FC-4302-BD4F-7E18AE8EB532}" type="pres">
      <dgm:prSet presAssocID="{AF071462-C112-416F-B24A-76A6F69D853F}" presName="node" presStyleLbl="node1" presStyleIdx="1" presStyleCnt="3" custScaleX="1824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0E2742-BC90-4E89-9D3F-FFAE604563BC}" type="pres">
      <dgm:prSet presAssocID="{5BB34E39-5911-45BE-BF7A-CE884FFE79E3}" presName="sibTransLast" presStyleLbl="sibTrans2D1" presStyleIdx="1" presStyleCnt="2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it-IT"/>
        </a:p>
      </dgm:t>
    </dgm:pt>
    <dgm:pt modelId="{CA111CC5-52ED-4717-A83F-8CFE3C67E193}" type="pres">
      <dgm:prSet presAssocID="{5BB34E39-5911-45BE-BF7A-CE884FFE79E3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554EB187-7B77-478A-95CD-73C10FE1E1E6}" type="pres">
      <dgm:prSet presAssocID="{5BB34E39-5911-45BE-BF7A-CE884FFE79E3}" presName="lastNode" presStyleLbl="node1" presStyleIdx="2" presStyleCnt="3" custScaleX="1129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0BDF13-2F56-4426-AF9E-9FAA286606FB}" type="presOf" srcId="{6672CE55-9271-4750-9D2C-9DD9E280CB34}" destId="{F00E2742-BC90-4E89-9D3F-FFAE604563BC}" srcOrd="0" destOrd="0" presId="urn:microsoft.com/office/officeart/2005/8/layout/equation2"/>
    <dgm:cxn modelId="{E91132DD-F8EB-4FDD-92DB-7BC287B202AF}" srcId="{5BB34E39-5911-45BE-BF7A-CE884FFE79E3}" destId="{AF071462-C112-416F-B24A-76A6F69D853F}" srcOrd="1" destOrd="0" parTransId="{A6A0C031-6E4F-48F7-A669-2A526C2B3C0C}" sibTransId="{6672CE55-9271-4750-9D2C-9DD9E280CB34}"/>
    <dgm:cxn modelId="{A639780F-C783-4230-8083-287E206EE6A7}" type="presOf" srcId="{5BB34E39-5911-45BE-BF7A-CE884FFE79E3}" destId="{419DC18E-C1A3-4EEF-8D48-E9255619925C}" srcOrd="0" destOrd="0" presId="urn:microsoft.com/office/officeart/2005/8/layout/equation2"/>
    <dgm:cxn modelId="{FD4FFF77-EF5E-421E-97AC-951AFEB09E59}" srcId="{5BB34E39-5911-45BE-BF7A-CE884FFE79E3}" destId="{BEAB0E8C-F250-4958-9E46-14EC7B676314}" srcOrd="2" destOrd="0" parTransId="{5AF9DF8E-3CB5-4446-868B-AABE070C6C6B}" sibTransId="{6A565E40-B345-4433-AA71-02AFFC96E44C}"/>
    <dgm:cxn modelId="{B6678E2F-714C-4F2F-87E3-5CDAFE8B14F8}" type="presOf" srcId="{6672CE55-9271-4750-9D2C-9DD9E280CB34}" destId="{CA111CC5-52ED-4717-A83F-8CFE3C67E193}" srcOrd="1" destOrd="0" presId="urn:microsoft.com/office/officeart/2005/8/layout/equation2"/>
    <dgm:cxn modelId="{E70FAD7B-02EA-446B-9CA4-5192D4701D1F}" type="presOf" srcId="{AF071462-C112-416F-B24A-76A6F69D853F}" destId="{218915C7-02FC-4302-BD4F-7E18AE8EB532}" srcOrd="0" destOrd="0" presId="urn:microsoft.com/office/officeart/2005/8/layout/equation2"/>
    <dgm:cxn modelId="{60409B43-73F3-4164-BC9A-EF9974968300}" type="presOf" srcId="{BEAB0E8C-F250-4958-9E46-14EC7B676314}" destId="{554EB187-7B77-478A-95CD-73C10FE1E1E6}" srcOrd="0" destOrd="0" presId="urn:microsoft.com/office/officeart/2005/8/layout/equation2"/>
    <dgm:cxn modelId="{7BFEFD9E-3AD0-4BDA-B2DE-AB119C4D27BA}" type="presOf" srcId="{8229358C-9096-46AD-99B2-611F174A8030}" destId="{CD5B3EA5-D1F0-45DD-9703-19F845708C4F}" srcOrd="0" destOrd="0" presId="urn:microsoft.com/office/officeart/2005/8/layout/equation2"/>
    <dgm:cxn modelId="{BDE77726-9CBE-49A9-BBC1-17A13117BD3B}" srcId="{5BB34E39-5911-45BE-BF7A-CE884FFE79E3}" destId="{6F438382-33CB-42C2-91C4-90664735147B}" srcOrd="0" destOrd="0" parTransId="{8851BE9D-E5CD-49E2-A8F0-2B129DC7F733}" sibTransId="{8229358C-9096-46AD-99B2-611F174A8030}"/>
    <dgm:cxn modelId="{B8121618-D92A-4E62-9AD2-55AE08CA11CB}" type="presOf" srcId="{6F438382-33CB-42C2-91C4-90664735147B}" destId="{2B98F8AB-E401-4D19-922A-7121E1281BA9}" srcOrd="0" destOrd="0" presId="urn:microsoft.com/office/officeart/2005/8/layout/equation2"/>
    <dgm:cxn modelId="{43F887A8-0686-4AE5-A280-F63A1C059470}" type="presParOf" srcId="{419DC18E-C1A3-4EEF-8D48-E9255619925C}" destId="{885B45AA-F8FF-4658-8279-D9D1E102D8C3}" srcOrd="0" destOrd="0" presId="urn:microsoft.com/office/officeart/2005/8/layout/equation2"/>
    <dgm:cxn modelId="{1F97CD1F-A012-4934-8FBA-6758924E0A11}" type="presParOf" srcId="{885B45AA-F8FF-4658-8279-D9D1E102D8C3}" destId="{2B98F8AB-E401-4D19-922A-7121E1281BA9}" srcOrd="0" destOrd="0" presId="urn:microsoft.com/office/officeart/2005/8/layout/equation2"/>
    <dgm:cxn modelId="{7502D2CE-67E8-4B1B-ADC1-DCEDC1E5DE18}" type="presParOf" srcId="{885B45AA-F8FF-4658-8279-D9D1E102D8C3}" destId="{97F2CCA8-DF0C-4EA4-8A15-4BC865D11562}" srcOrd="1" destOrd="0" presId="urn:microsoft.com/office/officeart/2005/8/layout/equation2"/>
    <dgm:cxn modelId="{600634DD-FD05-4AD8-9BBF-70E7656D01C3}" type="presParOf" srcId="{885B45AA-F8FF-4658-8279-D9D1E102D8C3}" destId="{CD5B3EA5-D1F0-45DD-9703-19F845708C4F}" srcOrd="2" destOrd="0" presId="urn:microsoft.com/office/officeart/2005/8/layout/equation2"/>
    <dgm:cxn modelId="{6C533228-90C8-499E-B77C-FAF8D7FC407E}" type="presParOf" srcId="{885B45AA-F8FF-4658-8279-D9D1E102D8C3}" destId="{4CA2B139-B0D6-4283-B30E-283858A609E1}" srcOrd="3" destOrd="0" presId="urn:microsoft.com/office/officeart/2005/8/layout/equation2"/>
    <dgm:cxn modelId="{A4434933-530C-46D5-A0AB-F2E471827BF5}" type="presParOf" srcId="{885B45AA-F8FF-4658-8279-D9D1E102D8C3}" destId="{218915C7-02FC-4302-BD4F-7E18AE8EB532}" srcOrd="4" destOrd="0" presId="urn:microsoft.com/office/officeart/2005/8/layout/equation2"/>
    <dgm:cxn modelId="{C686C84A-11E9-4BBE-AEF6-6CA7E2806CDA}" type="presParOf" srcId="{419DC18E-C1A3-4EEF-8D48-E9255619925C}" destId="{F00E2742-BC90-4E89-9D3F-FFAE604563BC}" srcOrd="1" destOrd="0" presId="urn:microsoft.com/office/officeart/2005/8/layout/equation2"/>
    <dgm:cxn modelId="{EE4F74D7-E526-4F75-BF38-94E684EBE7B2}" type="presParOf" srcId="{F00E2742-BC90-4E89-9D3F-FFAE604563BC}" destId="{CA111CC5-52ED-4717-A83F-8CFE3C67E193}" srcOrd="0" destOrd="0" presId="urn:microsoft.com/office/officeart/2005/8/layout/equation2"/>
    <dgm:cxn modelId="{6D00BF11-EA4D-45A1-AD82-1BAEDF372FB6}" type="presParOf" srcId="{419DC18E-C1A3-4EEF-8D48-E9255619925C}" destId="{554EB187-7B77-478A-95CD-73C10FE1E1E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8F8AB-E401-4D19-922A-7121E1281BA9}">
      <dsp:nvSpPr>
        <dsp:cNvPr id="0" name=""/>
        <dsp:cNvSpPr/>
      </dsp:nvSpPr>
      <dsp:spPr>
        <a:xfrm>
          <a:off x="960513" y="1428"/>
          <a:ext cx="1348051" cy="76088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u="none" strike="noStrike" kern="1200" dirty="0" smtClean="0">
              <a:effectLst/>
              <a:latin typeface="Bookman Old Style" panose="02050604050505020204" pitchFamily="18" charset="0"/>
            </a:rPr>
            <a:t>RECITE DI PRODUZIONE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strike="noStrike" kern="1200" dirty="0" smtClean="0">
              <a:effectLst/>
              <a:latin typeface="Bookman Old Style" panose="02050604050505020204" pitchFamily="18" charset="0"/>
            </a:rPr>
            <a:t>124</a:t>
          </a:r>
          <a:endParaRPr lang="it-IT" sz="1400" b="1" kern="1200" dirty="0">
            <a:latin typeface="Bookman Old Style" panose="02050604050505020204" pitchFamily="18" charset="0"/>
          </a:endParaRPr>
        </a:p>
      </dsp:txBody>
      <dsp:txXfrm>
        <a:off x="1157930" y="112857"/>
        <a:ext cx="953217" cy="538026"/>
      </dsp:txXfrm>
    </dsp:sp>
    <dsp:sp modelId="{CD5B3EA5-D1F0-45DD-9703-19F845708C4F}">
      <dsp:nvSpPr>
        <dsp:cNvPr id="0" name=""/>
        <dsp:cNvSpPr/>
      </dsp:nvSpPr>
      <dsp:spPr>
        <a:xfrm>
          <a:off x="1453042" y="813131"/>
          <a:ext cx="362993" cy="362993"/>
        </a:xfrm>
        <a:prstGeom prst="mathPlus">
          <a:avLst/>
        </a:prstGeom>
        <a:solidFill>
          <a:srgbClr val="C0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1501157" y="951940"/>
        <a:ext cx="266763" cy="85375"/>
      </dsp:txXfrm>
    </dsp:sp>
    <dsp:sp modelId="{218915C7-02FC-4302-BD4F-7E18AE8EB532}">
      <dsp:nvSpPr>
        <dsp:cNvPr id="0" name=""/>
        <dsp:cNvSpPr/>
      </dsp:nvSpPr>
      <dsp:spPr>
        <a:xfrm>
          <a:off x="911287" y="1226944"/>
          <a:ext cx="1446503" cy="831474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u="none" strike="noStrike" kern="1200" dirty="0" smtClean="0">
              <a:effectLst/>
              <a:latin typeface="Bookman Old Style" panose="02050604050505020204" pitchFamily="18" charset="0"/>
            </a:rPr>
            <a:t>RECITE DI OSPITALITA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strike="noStrike" kern="1200" dirty="0" smtClean="0">
              <a:effectLst/>
              <a:latin typeface="Bookman Old Style" panose="02050604050505020204" pitchFamily="18" charset="0"/>
            </a:rPr>
            <a:t>114</a:t>
          </a:r>
          <a:endParaRPr lang="it-IT" sz="1400" b="1" kern="1200" dirty="0">
            <a:latin typeface="Bookman Old Style" panose="02050604050505020204" pitchFamily="18" charset="0"/>
          </a:endParaRPr>
        </a:p>
      </dsp:txBody>
      <dsp:txXfrm>
        <a:off x="1123122" y="1348711"/>
        <a:ext cx="1022833" cy="587940"/>
      </dsp:txXfrm>
    </dsp:sp>
    <dsp:sp modelId="{F4E72081-8C90-42C1-A825-BB40A5E7DC81}">
      <dsp:nvSpPr>
        <dsp:cNvPr id="0" name=""/>
        <dsp:cNvSpPr/>
      </dsp:nvSpPr>
      <dsp:spPr>
        <a:xfrm>
          <a:off x="1453042" y="2109237"/>
          <a:ext cx="362993" cy="362993"/>
        </a:xfrm>
        <a:prstGeom prst="mathPlus">
          <a:avLst/>
        </a:prstGeom>
        <a:solidFill>
          <a:srgbClr val="C0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1501157" y="2248046"/>
        <a:ext cx="266763" cy="85375"/>
      </dsp:txXfrm>
    </dsp:sp>
    <dsp:sp modelId="{510A6F47-64DE-4179-AA92-70D8096CB020}">
      <dsp:nvSpPr>
        <dsp:cNvPr id="0" name=""/>
        <dsp:cNvSpPr/>
      </dsp:nvSpPr>
      <dsp:spPr>
        <a:xfrm>
          <a:off x="862060" y="2523049"/>
          <a:ext cx="1544956" cy="78788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u="none" strike="noStrike" kern="1200" dirty="0" smtClean="0">
              <a:effectLst/>
              <a:latin typeface="Bookman Old Style" panose="02050604050505020204" pitchFamily="18" charset="0"/>
            </a:rPr>
            <a:t>RECITE FUORI ABBONAMENTO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strike="noStrike" kern="1200" dirty="0" smtClean="0">
              <a:effectLst/>
              <a:latin typeface="Bookman Old Style" panose="02050604050505020204" pitchFamily="18" charset="0"/>
            </a:rPr>
            <a:t>35</a:t>
          </a:r>
          <a:endParaRPr lang="it-IT" sz="1400" b="1" kern="1200" dirty="0">
            <a:latin typeface="Bookman Old Style" panose="02050604050505020204" pitchFamily="18" charset="0"/>
          </a:endParaRPr>
        </a:p>
      </dsp:txBody>
      <dsp:txXfrm>
        <a:off x="1088314" y="2638433"/>
        <a:ext cx="1092448" cy="557121"/>
      </dsp:txXfrm>
    </dsp:sp>
    <dsp:sp modelId="{F00E2742-BC90-4E89-9D3F-FFAE604563BC}">
      <dsp:nvSpPr>
        <dsp:cNvPr id="0" name=""/>
        <dsp:cNvSpPr/>
      </dsp:nvSpPr>
      <dsp:spPr>
        <a:xfrm>
          <a:off x="2500894" y="1539775"/>
          <a:ext cx="199020" cy="2328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2500894" y="1586338"/>
        <a:ext cx="139314" cy="139690"/>
      </dsp:txXfrm>
    </dsp:sp>
    <dsp:sp modelId="{554EB187-7B77-478A-95CD-73C10FE1E1E6}">
      <dsp:nvSpPr>
        <dsp:cNvPr id="0" name=""/>
        <dsp:cNvSpPr/>
      </dsp:nvSpPr>
      <dsp:spPr>
        <a:xfrm>
          <a:off x="2782527" y="1012064"/>
          <a:ext cx="2116051" cy="1288238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Bookman Old Style" panose="02050604050505020204" pitchFamily="18" charset="0"/>
            </a:rPr>
            <a:t>BORDERO’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Bookman Old Style" panose="02050604050505020204" pitchFamily="18" charset="0"/>
            </a:rPr>
            <a:t>264</a:t>
          </a:r>
          <a:endParaRPr lang="it-IT" sz="1800" b="1" kern="1200" dirty="0">
            <a:latin typeface="Bookman Old Style" panose="02050604050505020204" pitchFamily="18" charset="0"/>
          </a:endParaRPr>
        </a:p>
      </dsp:txBody>
      <dsp:txXfrm>
        <a:off x="3092415" y="1200722"/>
        <a:ext cx="1496275" cy="910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8F8AB-E401-4D19-922A-7121E1281BA9}">
      <dsp:nvSpPr>
        <dsp:cNvPr id="0" name=""/>
        <dsp:cNvSpPr/>
      </dsp:nvSpPr>
      <dsp:spPr>
        <a:xfrm>
          <a:off x="1425" y="138460"/>
          <a:ext cx="2355388" cy="129065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u="none" strike="noStrike" kern="1200" dirty="0" smtClean="0">
              <a:effectLst/>
              <a:latin typeface="Bookman Old Style" panose="02050604050505020204" pitchFamily="18" charset="0"/>
            </a:rPr>
            <a:t>PRESENZE ABBONAMENTI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0" u="none" strike="noStrike" kern="1200" dirty="0" smtClean="0">
              <a:effectLst/>
              <a:latin typeface="Bookman Old Style" panose="02050604050505020204" pitchFamily="18" charset="0"/>
            </a:rPr>
            <a:t>53.384</a:t>
          </a:r>
          <a:endParaRPr lang="it-IT" sz="2000" b="1" kern="1200" dirty="0">
            <a:latin typeface="Bookman Old Style" panose="02050604050505020204" pitchFamily="18" charset="0"/>
          </a:endParaRPr>
        </a:p>
      </dsp:txBody>
      <dsp:txXfrm>
        <a:off x="346364" y="327473"/>
        <a:ext cx="1665510" cy="912633"/>
      </dsp:txXfrm>
    </dsp:sp>
    <dsp:sp modelId="{CD5B3EA5-D1F0-45DD-9703-19F845708C4F}">
      <dsp:nvSpPr>
        <dsp:cNvPr id="0" name=""/>
        <dsp:cNvSpPr/>
      </dsp:nvSpPr>
      <dsp:spPr>
        <a:xfrm>
          <a:off x="804828" y="1533920"/>
          <a:ext cx="748582" cy="748582"/>
        </a:xfrm>
        <a:prstGeom prst="mathPlus">
          <a:avLst/>
        </a:prstGeom>
        <a:solidFill>
          <a:srgbClr val="C0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>
            <a:latin typeface="Bookman Old Style" panose="02050604050505020204" pitchFamily="18" charset="0"/>
          </a:endParaRPr>
        </a:p>
      </dsp:txBody>
      <dsp:txXfrm>
        <a:off x="904053" y="1820178"/>
        <a:ext cx="550132" cy="176066"/>
      </dsp:txXfrm>
    </dsp:sp>
    <dsp:sp modelId="{218915C7-02FC-4302-BD4F-7E18AE8EB532}">
      <dsp:nvSpPr>
        <dsp:cNvPr id="0" name=""/>
        <dsp:cNvSpPr/>
      </dsp:nvSpPr>
      <dsp:spPr>
        <a:xfrm>
          <a:off x="1425" y="2387304"/>
          <a:ext cx="2355388" cy="129065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u="none" strike="noStrike" kern="1200" dirty="0" smtClean="0">
              <a:effectLst/>
              <a:latin typeface="Bookman Old Style" panose="02050604050505020204" pitchFamily="18" charset="0"/>
            </a:rPr>
            <a:t>PRESENZE SBIGLIETTAMENTO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Bookman Old Style" panose="02050604050505020204" pitchFamily="18" charset="0"/>
            </a:rPr>
            <a:t>42.310</a:t>
          </a:r>
          <a:endParaRPr lang="it-IT" sz="2000" b="1" kern="1200" dirty="0">
            <a:latin typeface="Bookman Old Style" panose="02050604050505020204" pitchFamily="18" charset="0"/>
          </a:endParaRPr>
        </a:p>
      </dsp:txBody>
      <dsp:txXfrm>
        <a:off x="346364" y="2576317"/>
        <a:ext cx="1665510" cy="912633"/>
      </dsp:txXfrm>
    </dsp:sp>
    <dsp:sp modelId="{F00E2742-BC90-4E89-9D3F-FFAE604563BC}">
      <dsp:nvSpPr>
        <dsp:cNvPr id="0" name=""/>
        <dsp:cNvSpPr/>
      </dsp:nvSpPr>
      <dsp:spPr>
        <a:xfrm>
          <a:off x="2550412" y="1668149"/>
          <a:ext cx="410429" cy="48012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b="1" kern="1200">
            <a:latin typeface="Bookman Old Style" panose="02050604050505020204" pitchFamily="18" charset="0"/>
          </a:endParaRPr>
        </a:p>
      </dsp:txBody>
      <dsp:txXfrm>
        <a:off x="2550412" y="1764174"/>
        <a:ext cx="287300" cy="288075"/>
      </dsp:txXfrm>
    </dsp:sp>
    <dsp:sp modelId="{554EB187-7B77-478A-95CD-73C10FE1E1E6}">
      <dsp:nvSpPr>
        <dsp:cNvPr id="0" name=""/>
        <dsp:cNvSpPr/>
      </dsp:nvSpPr>
      <dsp:spPr>
        <a:xfrm>
          <a:off x="3131209" y="617552"/>
          <a:ext cx="2916037" cy="258131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i="0" u="none" strike="noStrike" kern="1200" dirty="0" smtClean="0">
              <a:effectLst/>
              <a:latin typeface="Bookman Old Style" panose="02050604050505020204" pitchFamily="18" charset="0"/>
            </a:rPr>
            <a:t>TOTALE PRESENZE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i="0" u="none" strike="noStrike" kern="1200" dirty="0" smtClean="0">
              <a:effectLst/>
              <a:latin typeface="Bookman Old Style" panose="02050604050505020204" pitchFamily="18" charset="0"/>
            </a:rPr>
            <a:t>95.694</a:t>
          </a:r>
          <a:endParaRPr lang="it-IT" sz="2700" b="1" kern="1200" dirty="0">
            <a:latin typeface="Bookman Old Style" panose="02050604050505020204" pitchFamily="18" charset="0"/>
          </a:endParaRPr>
        </a:p>
      </dsp:txBody>
      <dsp:txXfrm>
        <a:off x="3558253" y="995577"/>
        <a:ext cx="2061949" cy="182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4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8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47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58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62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9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24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6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58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83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9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2B53-D842-45F1-AAB2-E57899CF4817}" type="datetimeFigureOut">
              <a:rPr lang="it-IT" smtClean="0"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9286-742B-4271-9BDE-27B39378A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3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4541" y="1988840"/>
            <a:ext cx="7772400" cy="2016224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TEATRO STABILE DI GENOVA</a:t>
            </a:r>
            <a:r>
              <a:rPr lang="it-IT" sz="4800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it-IT" sz="48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Stagione </a:t>
            </a:r>
            <a:r>
              <a:rPr lang="it-IT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2016-2017</a:t>
            </a:r>
            <a:endParaRPr lang="it-IT" sz="4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400800" cy="648072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COMMISSIONE CONSILIARE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9 Giugno 2016</a:t>
            </a:r>
            <a:endParaRPr lang="it-IT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francescaa\Pictures\ts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05264"/>
            <a:ext cx="1457642" cy="8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t="7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ttps://i.ytimg.com/vi/I6kyqNoIIII/maxresdefault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601"/>
          <a:stretch/>
        </p:blipFill>
        <p:spPr bwMode="auto">
          <a:xfrm>
            <a:off x="-33180" y="-34970"/>
            <a:ext cx="2228916" cy="689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254130" y="116632"/>
            <a:ext cx="6491064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TEATRO STABILE DI GENOVA</a:t>
            </a:r>
            <a:r>
              <a:rPr lang="it-IT" sz="3200" dirty="0">
                <a:latin typeface="Book Antiqua" panose="02040602050305030304" pitchFamily="18" charset="0"/>
              </a:rPr>
              <a:t/>
            </a:r>
            <a:br>
              <a:rPr lang="it-IT" sz="3200" dirty="0">
                <a:latin typeface="Book Antiqua" panose="02040602050305030304" pitchFamily="18" charset="0"/>
              </a:rPr>
            </a:br>
            <a:r>
              <a:rPr lang="it-IT" sz="2400" b="1" dirty="0" smtClean="0">
                <a:latin typeface="Book Antiqua" panose="02040602050305030304" pitchFamily="18" charset="0"/>
              </a:rPr>
              <a:t>NOTE SUL BILANCIO PREVENTIVO: </a:t>
            </a:r>
            <a:br>
              <a:rPr lang="it-IT" sz="2400" b="1" dirty="0" smtClean="0">
                <a:latin typeface="Book Antiqua" panose="02040602050305030304" pitchFamily="18" charset="0"/>
              </a:rPr>
            </a:br>
            <a:r>
              <a:rPr lang="it-IT" sz="2400" b="1" dirty="0" smtClean="0">
                <a:latin typeface="Book Antiqua" panose="02040602050305030304" pitchFamily="18" charset="0"/>
              </a:rPr>
              <a:t>GLI OBIETTIVI</a:t>
            </a:r>
            <a:endParaRPr lang="it-IT" sz="3200" dirty="0">
              <a:latin typeface="Book Antiqua" panose="02040602050305030304" pitchFamily="18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051720" y="1988840"/>
            <a:ext cx="6013176" cy="8640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Bookman Old Style" panose="020506040505050202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195736" y="2168860"/>
            <a:ext cx="805197" cy="50405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Bookman Old Style" panose="02050604050505020204" pitchFamily="18" charset="0"/>
              </a:rPr>
              <a:t>2015</a:t>
            </a:r>
            <a:endParaRPr lang="it-IT" sz="1200" dirty="0">
              <a:latin typeface="Bookman Old Style" panose="020506040505050202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3635896" y="2168860"/>
            <a:ext cx="805197" cy="50405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Bookman Old Style" panose="02050604050505020204" pitchFamily="18" charset="0"/>
              </a:rPr>
              <a:t>2016</a:t>
            </a:r>
            <a:endParaRPr lang="it-IT" sz="1200" dirty="0">
              <a:latin typeface="Bookman Old Style" panose="020506040505050202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8075725" y="2168860"/>
            <a:ext cx="1032779" cy="50405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Bookman Old Style" panose="02050604050505020204" pitchFamily="18" charset="0"/>
              </a:rPr>
              <a:t>2018/2020</a:t>
            </a:r>
            <a:endParaRPr lang="it-IT" sz="1200" dirty="0">
              <a:latin typeface="Bookman Old Style" panose="02050604050505020204" pitchFamily="18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3317132" y="2672916"/>
            <a:ext cx="0" cy="198022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4706780" y="2672916"/>
            <a:ext cx="9236" cy="198022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317132" y="2672916"/>
            <a:ext cx="1389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 smtClean="0"/>
              <a:t>Progettazione del programma con:</a:t>
            </a:r>
          </a:p>
          <a:p>
            <a:pPr algn="just"/>
            <a:r>
              <a:rPr lang="it-IT" sz="1200" b="1" dirty="0" smtClean="0"/>
              <a:t>+ Produzioni</a:t>
            </a:r>
          </a:p>
          <a:p>
            <a:pPr algn="just"/>
            <a:r>
              <a:rPr lang="it-IT" sz="1200" b="1" dirty="0" smtClean="0"/>
              <a:t>- Ospitalità</a:t>
            </a:r>
          </a:p>
          <a:p>
            <a:pPr algn="just"/>
            <a:r>
              <a:rPr lang="it-IT" sz="1200" b="1" dirty="0" smtClean="0"/>
              <a:t>+ Stanzialità </a:t>
            </a:r>
          </a:p>
          <a:p>
            <a:pPr algn="just"/>
            <a:r>
              <a:rPr lang="it-IT" sz="1200" b="1" dirty="0" smtClean="0"/>
              <a:t>- Tournée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1979712" y="2659948"/>
            <a:ext cx="140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Progettazione di un programma avente i parametri da Teatro Nazionale così da predisporre la domanda ministeriale per il triennio 2018/2020</a:t>
            </a:r>
            <a:endParaRPr lang="it-IT" sz="1200" dirty="0"/>
          </a:p>
        </p:txBody>
      </p:sp>
      <p:sp>
        <p:nvSpPr>
          <p:cNvPr id="14" name="Rettangolo 13"/>
          <p:cNvSpPr/>
          <p:nvPr/>
        </p:nvSpPr>
        <p:spPr>
          <a:xfrm>
            <a:off x="7812360" y="2715450"/>
            <a:ext cx="1368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Predisposizione della domanda ministeriale per il triennio 2018/2020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78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t="7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ttps://i.ytimg.com/vi/I6kyqNoIIII/maxresdefault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601"/>
          <a:stretch/>
        </p:blipFill>
        <p:spPr bwMode="auto">
          <a:xfrm>
            <a:off x="-33180" y="-34970"/>
            <a:ext cx="2228916" cy="689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243873" y="21851"/>
            <a:ext cx="6491064" cy="11430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Book Antiqua" panose="02040602050305030304" pitchFamily="18" charset="0"/>
              </a:rPr>
              <a:t>TARGET DEI TEATRI DI INTERESSE NAZIONALE</a:t>
            </a:r>
            <a:endParaRPr lang="it-IT" sz="3200" dirty="0">
              <a:latin typeface="Book Antiqua" panose="0204060205030503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843808" y="1340768"/>
            <a:ext cx="5112568" cy="1584176"/>
            <a:chOff x="712932" y="1635"/>
            <a:chExt cx="1875836" cy="1058783"/>
          </a:xfrm>
        </p:grpSpPr>
        <p:sp>
          <p:nvSpPr>
            <p:cNvPr id="8" name="Ovale 7"/>
            <p:cNvSpPr/>
            <p:nvPr/>
          </p:nvSpPr>
          <p:spPr>
            <a:xfrm>
              <a:off x="712932" y="1635"/>
              <a:ext cx="1875836" cy="1058783"/>
            </a:xfrm>
            <a:prstGeom prst="ellipse">
              <a:avLst/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e 4"/>
            <p:cNvSpPr/>
            <p:nvPr/>
          </p:nvSpPr>
          <p:spPr>
            <a:xfrm>
              <a:off x="987642" y="156690"/>
              <a:ext cx="1326416" cy="74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BORDERO’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dirty="0" smtClean="0">
                  <a:latin typeface="Bookman Old Style" panose="02050604050505020204" pitchFamily="18" charset="0"/>
                </a:rPr>
                <a:t>240</a:t>
              </a:r>
              <a:endParaRPr lang="it-IT" sz="2400" b="1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843808" y="3070913"/>
            <a:ext cx="5112568" cy="1584176"/>
            <a:chOff x="712932" y="1635"/>
            <a:chExt cx="1875836" cy="1058783"/>
          </a:xfrm>
        </p:grpSpPr>
        <p:sp>
          <p:nvSpPr>
            <p:cNvPr id="11" name="Ovale 10"/>
            <p:cNvSpPr/>
            <p:nvPr/>
          </p:nvSpPr>
          <p:spPr>
            <a:xfrm>
              <a:off x="712932" y="1635"/>
              <a:ext cx="1875836" cy="1058783"/>
            </a:xfrm>
            <a:prstGeom prst="ellipse">
              <a:avLst/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e 4"/>
            <p:cNvSpPr/>
            <p:nvPr/>
          </p:nvSpPr>
          <p:spPr>
            <a:xfrm>
              <a:off x="987642" y="156690"/>
              <a:ext cx="1326416" cy="74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GIORNATE LAVORATIVE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dirty="0" smtClean="0">
                  <a:latin typeface="Bookman Old Style" panose="02050604050505020204" pitchFamily="18" charset="0"/>
                </a:rPr>
                <a:t>15.000</a:t>
              </a:r>
              <a:endParaRPr lang="it-IT" sz="2400" b="1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843808" y="4725144"/>
            <a:ext cx="5112568" cy="1584176"/>
            <a:chOff x="712932" y="1635"/>
            <a:chExt cx="1875836" cy="1058783"/>
          </a:xfrm>
        </p:grpSpPr>
        <p:sp>
          <p:nvSpPr>
            <p:cNvPr id="14" name="Ovale 13"/>
            <p:cNvSpPr/>
            <p:nvPr/>
          </p:nvSpPr>
          <p:spPr>
            <a:xfrm>
              <a:off x="712932" y="1635"/>
              <a:ext cx="1875836" cy="1058783"/>
            </a:xfrm>
            <a:prstGeom prst="ellipse">
              <a:avLst/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e 4"/>
            <p:cNvSpPr/>
            <p:nvPr/>
          </p:nvSpPr>
          <p:spPr>
            <a:xfrm>
              <a:off x="987642" y="156690"/>
              <a:ext cx="1326416" cy="74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ONERI SOCIALI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dirty="0" smtClean="0">
                  <a:latin typeface="Bookman Old Style" panose="02050604050505020204" pitchFamily="18" charset="0"/>
                </a:rPr>
                <a:t>1.000.000</a:t>
              </a:r>
              <a:endParaRPr lang="it-IT" sz="2400" b="1" kern="1200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9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t="7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ttps://i.ytimg.com/vi/I6kyqNoIIII/maxresdefault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601"/>
          <a:stretch/>
        </p:blipFill>
        <p:spPr bwMode="auto">
          <a:xfrm>
            <a:off x="-33180" y="-34970"/>
            <a:ext cx="2228916" cy="689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243873" y="21851"/>
            <a:ext cx="6491064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TEATRO STABILE DI GENOVA</a:t>
            </a:r>
            <a:r>
              <a:rPr lang="it-IT" sz="3200" dirty="0">
                <a:latin typeface="Book Antiqua" panose="02040602050305030304" pitchFamily="18" charset="0"/>
              </a:rPr>
              <a:t/>
            </a:r>
            <a:br>
              <a:rPr lang="it-IT" sz="3200" dirty="0">
                <a:latin typeface="Book Antiqua" panose="02040602050305030304" pitchFamily="18" charset="0"/>
              </a:rPr>
            </a:br>
            <a:r>
              <a:rPr lang="it-IT" sz="3200" b="1" dirty="0">
                <a:latin typeface="Book Antiqua" panose="02040602050305030304" pitchFamily="18" charset="0"/>
              </a:rPr>
              <a:t>Stagione </a:t>
            </a:r>
            <a:r>
              <a:rPr lang="it-IT" sz="3200" b="1" dirty="0" smtClean="0">
                <a:latin typeface="Book Antiqua" panose="02040602050305030304" pitchFamily="18" charset="0"/>
              </a:rPr>
              <a:t>2015-2016</a:t>
            </a:r>
            <a:endParaRPr lang="it-IT" sz="32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4207618309"/>
              </p:ext>
            </p:extLst>
          </p:nvPr>
        </p:nvGraphicFramePr>
        <p:xfrm>
          <a:off x="2627784" y="1196752"/>
          <a:ext cx="576064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3491880" y="4655089"/>
            <a:ext cx="4032448" cy="1008112"/>
            <a:chOff x="712932" y="1635"/>
            <a:chExt cx="1875836" cy="1058783"/>
          </a:xfrm>
        </p:grpSpPr>
        <p:sp>
          <p:nvSpPr>
            <p:cNvPr id="8" name="Ovale 7"/>
            <p:cNvSpPr/>
            <p:nvPr/>
          </p:nvSpPr>
          <p:spPr>
            <a:xfrm>
              <a:off x="712932" y="1635"/>
              <a:ext cx="1875836" cy="1058783"/>
            </a:xfrm>
            <a:prstGeom prst="ellipse">
              <a:avLst/>
            </a:prstGeom>
            <a:blipFill dpi="0" rotWithShape="0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e 4"/>
            <p:cNvSpPr/>
            <p:nvPr/>
          </p:nvSpPr>
          <p:spPr>
            <a:xfrm>
              <a:off x="987642" y="156690"/>
              <a:ext cx="1326416" cy="74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GIORNATE </a:t>
              </a: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LAVORATIVE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15.591</a:t>
              </a:r>
              <a:endParaRPr lang="it-IT" sz="1400" b="1" i="0" u="none" strike="noStrike" kern="1200" dirty="0" smtClean="0">
                <a:effectLst/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491880" y="5733256"/>
            <a:ext cx="4032448" cy="1008112"/>
            <a:chOff x="712932" y="1635"/>
            <a:chExt cx="1875836" cy="1058783"/>
          </a:xfrm>
        </p:grpSpPr>
        <p:sp>
          <p:nvSpPr>
            <p:cNvPr id="14" name="Ovale 13"/>
            <p:cNvSpPr/>
            <p:nvPr/>
          </p:nvSpPr>
          <p:spPr>
            <a:xfrm>
              <a:off x="712932" y="1635"/>
              <a:ext cx="1875836" cy="1058783"/>
            </a:xfrm>
            <a:prstGeom prst="ellipse">
              <a:avLst/>
            </a:prstGeom>
            <a:blipFill dpi="0" rotWithShape="0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e 4"/>
            <p:cNvSpPr/>
            <p:nvPr/>
          </p:nvSpPr>
          <p:spPr>
            <a:xfrm>
              <a:off x="987642" y="156690"/>
              <a:ext cx="1326416" cy="74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ONERI </a:t>
              </a: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SOCIALI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0" u="none" strike="noStrike" kern="1200" dirty="0" smtClean="0">
                  <a:effectLst/>
                  <a:latin typeface="Bookman Old Style" panose="02050604050505020204" pitchFamily="18" charset="0"/>
                </a:rPr>
                <a:t>1.015.580</a:t>
              </a:r>
              <a:endParaRPr lang="it-IT" sz="1400" b="1" i="0" u="none" strike="noStrike" kern="1200" dirty="0" smtClean="0">
                <a:effectLst/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8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98F8AB-E401-4D19-922A-7121E128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B98F8AB-E401-4D19-922A-7121E128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B98F8AB-E401-4D19-922A-7121E128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2B98F8AB-E401-4D19-922A-7121E1281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B3EA5-D1F0-45DD-9703-19F84570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D5B3EA5-D1F0-45DD-9703-19F84570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CD5B3EA5-D1F0-45DD-9703-19F84570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CD5B3EA5-D1F0-45DD-9703-19F845708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8915C7-02FC-4302-BD4F-7E18AE8E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18915C7-02FC-4302-BD4F-7E18AE8E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18915C7-02FC-4302-BD4F-7E18AE8E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18915C7-02FC-4302-BD4F-7E18AE8EB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E72081-8C90-42C1-A825-BB40A5E7D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4E72081-8C90-42C1-A825-BB40A5E7D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4E72081-8C90-42C1-A825-BB40A5E7D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4E72081-8C90-42C1-A825-BB40A5E7D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A6F47-64DE-4179-AA92-70D8096CB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510A6F47-64DE-4179-AA92-70D8096CB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510A6F47-64DE-4179-AA92-70D8096CB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510A6F47-64DE-4179-AA92-70D8096CB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0E2742-BC90-4E89-9D3F-FFAE60456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F00E2742-BC90-4E89-9D3F-FFAE60456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F00E2742-BC90-4E89-9D3F-FFAE60456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F00E2742-BC90-4E89-9D3F-FFAE60456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4EB187-7B77-478A-95CD-73C10FE1E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54EB187-7B77-478A-95CD-73C10FE1E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554EB187-7B77-478A-95CD-73C10FE1E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554EB187-7B77-478A-95CD-73C10FE1E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t="7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ttps://i.ytimg.com/vi/I6kyqNoIIII/maxresdefault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601"/>
          <a:stretch/>
        </p:blipFill>
        <p:spPr bwMode="auto">
          <a:xfrm>
            <a:off x="-33180" y="-34970"/>
            <a:ext cx="2228916" cy="689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2219856" y="2780928"/>
            <a:ext cx="19193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/>
              <a:t>9 </a:t>
            </a:r>
          </a:p>
          <a:p>
            <a:pPr algn="ctr"/>
            <a:r>
              <a:rPr lang="it-IT" sz="2400" b="1" dirty="0" smtClean="0"/>
              <a:t>PRODUZIONI IN CARTELLONE A GENOVA</a:t>
            </a:r>
            <a:endParaRPr lang="it-IT" sz="2400" dirty="0"/>
          </a:p>
        </p:txBody>
      </p:sp>
      <p:grpSp>
        <p:nvGrpSpPr>
          <p:cNvPr id="34" name="Gruppo 33"/>
          <p:cNvGrpSpPr/>
          <p:nvPr/>
        </p:nvGrpSpPr>
        <p:grpSpPr>
          <a:xfrm>
            <a:off x="2828922" y="1472707"/>
            <a:ext cx="5759758" cy="5144480"/>
            <a:chOff x="2828922" y="1472707"/>
            <a:chExt cx="5759758" cy="5144480"/>
          </a:xfrm>
        </p:grpSpPr>
        <p:grpSp>
          <p:nvGrpSpPr>
            <p:cNvPr id="33" name="Gruppo 32"/>
            <p:cNvGrpSpPr/>
            <p:nvPr/>
          </p:nvGrpSpPr>
          <p:grpSpPr>
            <a:xfrm>
              <a:off x="2828922" y="1484270"/>
              <a:ext cx="2293568" cy="5041074"/>
              <a:chOff x="2828922" y="1484270"/>
              <a:chExt cx="2293568" cy="5041074"/>
            </a:xfrm>
          </p:grpSpPr>
          <p:sp>
            <p:nvSpPr>
              <p:cNvPr id="11" name="Luna 10"/>
              <p:cNvSpPr/>
              <p:nvPr/>
            </p:nvSpPr>
            <p:spPr>
              <a:xfrm rot="10800000">
                <a:off x="2828922" y="1712603"/>
                <a:ext cx="2088232" cy="4717038"/>
              </a:xfrm>
              <a:prstGeom prst="moon">
                <a:avLst>
                  <a:gd name="adj" fmla="val 816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2987824" y="1484270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3621009" y="1844824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Ovale 13"/>
              <p:cNvSpPr/>
              <p:nvPr/>
            </p:nvSpPr>
            <p:spPr>
              <a:xfrm>
                <a:off x="4115103" y="2276872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4449318" y="2960655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4618434" y="3702996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4461453" y="4509120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4176400" y="5157192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3679668" y="5706609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/>
              <p:cNvSpPr/>
              <p:nvPr/>
            </p:nvSpPr>
            <p:spPr>
              <a:xfrm>
                <a:off x="2987824" y="6021288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1" name="Rettangolo 20"/>
            <p:cNvSpPr/>
            <p:nvPr/>
          </p:nvSpPr>
          <p:spPr>
            <a:xfrm>
              <a:off x="4209039" y="5773971"/>
              <a:ext cx="18775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 smtClean="0"/>
                <a:t>IL GABBIANO</a:t>
              </a:r>
              <a:endParaRPr lang="it-IT" dirty="0" smtClean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3510253" y="1472707"/>
              <a:ext cx="3023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L’UOMO DAL FIORE IN BOCCA</a:t>
              </a:r>
              <a:endParaRPr lang="it-IT" dirty="0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125065" y="1865588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LA CUCINA</a:t>
              </a:r>
              <a:endParaRPr lang="it-IT" dirty="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680456" y="2348880"/>
              <a:ext cx="2829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IL BORGHESE GENTILUOMO</a:t>
              </a:r>
              <a:endParaRPr lang="it-IT" dirty="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5027938" y="3028017"/>
              <a:ext cx="2424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LA DODICESIMA NOTTE</a:t>
              </a:r>
              <a:endParaRPr lang="it-IT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5147805" y="3770358"/>
              <a:ext cx="1413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FAUST’S BOX</a:t>
              </a:r>
              <a:endParaRPr lang="it-IT" dirty="0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965509" y="4581128"/>
              <a:ext cx="3623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IL RAGAZZO CHE AMAVA GLI ALBERI</a:t>
              </a:r>
              <a:endParaRPr lang="it-IT" dirty="0" smtClean="0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676801" y="5224554"/>
              <a:ext cx="3272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I MANEZZI PER MAJÂ NA FIGGIA</a:t>
              </a:r>
              <a:endParaRPr lang="it-IT" dirty="0" smtClean="0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3473152" y="6247855"/>
              <a:ext cx="231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L’ISOLA DEGLI SCHIAVI</a:t>
              </a:r>
              <a:endParaRPr lang="it-IT" dirty="0"/>
            </a:p>
          </p:txBody>
        </p:sp>
      </p:grpSp>
      <p:sp>
        <p:nvSpPr>
          <p:cNvPr id="32" name="Titolo 1"/>
          <p:cNvSpPr>
            <a:spLocks noGrp="1"/>
          </p:cNvSpPr>
          <p:nvPr>
            <p:ph type="title"/>
          </p:nvPr>
        </p:nvSpPr>
        <p:spPr>
          <a:xfrm>
            <a:off x="2243873" y="21851"/>
            <a:ext cx="6491064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TEATRO STABILE DI GENOVA</a:t>
            </a:r>
            <a:r>
              <a:rPr lang="it-IT" sz="3200" dirty="0">
                <a:latin typeface="Book Antiqua" panose="02040602050305030304" pitchFamily="18" charset="0"/>
              </a:rPr>
              <a:t/>
            </a:r>
            <a:br>
              <a:rPr lang="it-IT" sz="3200" dirty="0">
                <a:latin typeface="Book Antiqua" panose="02040602050305030304" pitchFamily="18" charset="0"/>
              </a:rPr>
            </a:br>
            <a:r>
              <a:rPr lang="it-IT" sz="3200" b="1" dirty="0">
                <a:latin typeface="Book Antiqua" panose="02040602050305030304" pitchFamily="18" charset="0"/>
              </a:rPr>
              <a:t>Stagione </a:t>
            </a:r>
            <a:r>
              <a:rPr lang="it-IT" sz="3200" b="1" dirty="0" smtClean="0">
                <a:latin typeface="Book Antiqua" panose="02040602050305030304" pitchFamily="18" charset="0"/>
              </a:rPr>
              <a:t>2016-2017</a:t>
            </a:r>
            <a:endParaRPr lang="it-IT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t="7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ttps://i.ytimg.com/vi/I6kyqNoIIII/maxresdefault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601"/>
          <a:stretch/>
        </p:blipFill>
        <p:spPr bwMode="auto">
          <a:xfrm>
            <a:off x="-33180" y="-34970"/>
            <a:ext cx="2228916" cy="689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2219856" y="2780928"/>
            <a:ext cx="19193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/>
              <a:t>11 </a:t>
            </a:r>
            <a:r>
              <a:rPr lang="it-IT" sz="2400" b="1" dirty="0" smtClean="0"/>
              <a:t>PRODUZIONI IN TOURNÉE</a:t>
            </a:r>
            <a:endParaRPr lang="it-IT" sz="1050" dirty="0"/>
          </a:p>
        </p:txBody>
      </p:sp>
      <p:grpSp>
        <p:nvGrpSpPr>
          <p:cNvPr id="45" name="Gruppo 44"/>
          <p:cNvGrpSpPr/>
          <p:nvPr/>
        </p:nvGrpSpPr>
        <p:grpSpPr>
          <a:xfrm>
            <a:off x="2627784" y="1187460"/>
            <a:ext cx="6086581" cy="5694065"/>
            <a:chOff x="2627784" y="1187460"/>
            <a:chExt cx="6086581" cy="5694065"/>
          </a:xfrm>
        </p:grpSpPr>
        <p:sp>
          <p:nvSpPr>
            <p:cNvPr id="2" name="Rettangolo 1"/>
            <p:cNvSpPr/>
            <p:nvPr/>
          </p:nvSpPr>
          <p:spPr>
            <a:xfrm>
              <a:off x="4052522" y="1547500"/>
              <a:ext cx="12333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 smtClean="0"/>
                <a:t>DEMONI</a:t>
              </a:r>
              <a:endParaRPr lang="it-IT" dirty="0"/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2627784" y="1208102"/>
              <a:ext cx="2814403" cy="5592929"/>
              <a:chOff x="2624252" y="1088740"/>
              <a:chExt cx="2814403" cy="5592929"/>
            </a:xfrm>
          </p:grpSpPr>
          <p:sp>
            <p:nvSpPr>
              <p:cNvPr id="11" name="Luna 10"/>
              <p:cNvSpPr/>
              <p:nvPr/>
            </p:nvSpPr>
            <p:spPr>
              <a:xfrm rot="10800000">
                <a:off x="2627784" y="1340768"/>
                <a:ext cx="2592288" cy="5088872"/>
              </a:xfrm>
              <a:prstGeom prst="moon">
                <a:avLst>
                  <a:gd name="adj" fmla="val 4887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4136420" y="1797470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4568468" y="2373534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Ovale 13"/>
              <p:cNvSpPr/>
              <p:nvPr/>
            </p:nvSpPr>
            <p:spPr>
              <a:xfrm>
                <a:off x="4856500" y="3021606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4934599" y="3741686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4778251" y="4389758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4496460" y="4965822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4064412" y="5541886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3416340" y="5888775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/>
              <p:cNvSpPr/>
              <p:nvPr/>
            </p:nvSpPr>
            <p:spPr>
              <a:xfrm>
                <a:off x="2624252" y="6177613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3560356" y="1365422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2627783" y="1088740"/>
                <a:ext cx="504056" cy="504056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" name="Rettangolo 3"/>
            <p:cNvSpPr/>
            <p:nvPr/>
          </p:nvSpPr>
          <p:spPr>
            <a:xfrm>
              <a:off x="3131840" y="1187460"/>
              <a:ext cx="1003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MINETTI</a:t>
              </a:r>
              <a:endParaRPr lang="it-IT" dirty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73814" y="6512193"/>
              <a:ext cx="4450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BACCI MUSSO U CUNTA ROMEO E GIULIETTA</a:t>
              </a:r>
              <a:endParaRPr lang="it-IT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877115" y="6165304"/>
              <a:ext cx="38632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L’UOMO CHE RACCOGLIEVA BOTTIGLIE</a:t>
              </a:r>
              <a:endParaRPr lang="it-IT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4608568" y="5795972"/>
              <a:ext cx="12595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SABBATICO</a:t>
              </a:r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006087" y="5219908"/>
              <a:ext cx="1413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FAUST’S BOX</a:t>
              </a:r>
              <a:endParaRPr lang="it-IT" dirty="0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285839" y="4643844"/>
              <a:ext cx="2399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GEPPETTO E GEPPETTO</a:t>
              </a:r>
              <a:endParaRPr lang="it-IT" dirty="0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5442187" y="3995772"/>
              <a:ext cx="3272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I MANEZZI PER MAJÂ NA FIGGIA</a:t>
              </a:r>
              <a:endParaRPr lang="it-IT" dirty="0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5363894" y="3244334"/>
              <a:ext cx="2829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IL BORGHESE GENTILUOMO</a:t>
              </a:r>
              <a:endParaRPr lang="it-IT" dirty="0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5046521" y="2555612"/>
              <a:ext cx="949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IVANOV</a:t>
              </a:r>
              <a:endParaRPr lang="it-IT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4624440" y="1979548"/>
              <a:ext cx="13227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LE PRÉNOM</a:t>
              </a:r>
              <a:endParaRPr lang="it-IT" dirty="0"/>
            </a:p>
          </p:txBody>
        </p:sp>
      </p:grpSp>
      <p:sp>
        <p:nvSpPr>
          <p:cNvPr id="44" name="Titolo 1"/>
          <p:cNvSpPr>
            <a:spLocks noGrp="1"/>
          </p:cNvSpPr>
          <p:nvPr>
            <p:ph type="title"/>
          </p:nvPr>
        </p:nvSpPr>
        <p:spPr>
          <a:xfrm>
            <a:off x="2243873" y="21851"/>
            <a:ext cx="6491064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TEATRO STABILE DI GENOVA</a:t>
            </a:r>
            <a:r>
              <a:rPr lang="it-IT" sz="3200" dirty="0">
                <a:latin typeface="Book Antiqua" panose="02040602050305030304" pitchFamily="18" charset="0"/>
              </a:rPr>
              <a:t/>
            </a:r>
            <a:br>
              <a:rPr lang="it-IT" sz="3200" dirty="0">
                <a:latin typeface="Book Antiqua" panose="02040602050305030304" pitchFamily="18" charset="0"/>
              </a:rPr>
            </a:br>
            <a:r>
              <a:rPr lang="it-IT" sz="3200" b="1" dirty="0">
                <a:latin typeface="Book Antiqua" panose="02040602050305030304" pitchFamily="18" charset="0"/>
              </a:rPr>
              <a:t>Stagione </a:t>
            </a:r>
            <a:r>
              <a:rPr lang="it-IT" sz="3200" b="1" dirty="0" smtClean="0">
                <a:latin typeface="Book Antiqua" panose="02040602050305030304" pitchFamily="18" charset="0"/>
              </a:rPr>
              <a:t>2016-2017</a:t>
            </a:r>
            <a:endParaRPr lang="it-IT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t="7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ttps://i.ytimg.com/vi/I6kyqNoIIII/maxresdefault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601"/>
          <a:stretch/>
        </p:blipFill>
        <p:spPr bwMode="auto">
          <a:xfrm>
            <a:off x="-33180" y="-34970"/>
            <a:ext cx="2228916" cy="689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254130" y="116632"/>
            <a:ext cx="6491064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TEATRO STABILE DI GENOVA</a:t>
            </a:r>
            <a:r>
              <a:rPr lang="it-IT" sz="3200" dirty="0">
                <a:latin typeface="Book Antiqua" panose="02040602050305030304" pitchFamily="18" charset="0"/>
              </a:rPr>
              <a:t/>
            </a:r>
            <a:br>
              <a:rPr lang="it-IT" sz="3200" dirty="0">
                <a:latin typeface="Book Antiqua" panose="02040602050305030304" pitchFamily="18" charset="0"/>
              </a:rPr>
            </a:br>
            <a:r>
              <a:rPr lang="it-IT" sz="2400" b="1" dirty="0" smtClean="0">
                <a:latin typeface="Book Antiqua" panose="02040602050305030304" pitchFamily="18" charset="0"/>
              </a:rPr>
              <a:t>NOTE SUL BILANCIO PREVENTIVO: </a:t>
            </a:r>
            <a:br>
              <a:rPr lang="it-IT" sz="2400" b="1" dirty="0" smtClean="0">
                <a:latin typeface="Book Antiqua" panose="02040602050305030304" pitchFamily="18" charset="0"/>
              </a:rPr>
            </a:br>
            <a:r>
              <a:rPr lang="it-IT" sz="2400" b="1" dirty="0" smtClean="0">
                <a:latin typeface="Book Antiqua" panose="02040602050305030304" pitchFamily="18" charset="0"/>
              </a:rPr>
              <a:t>I NUMERI</a:t>
            </a:r>
            <a:endParaRPr lang="it-IT" sz="3200" dirty="0">
              <a:latin typeface="Book Antiqua" panose="02040602050305030304" pitchFamily="18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083908" y="1676993"/>
            <a:ext cx="5944476" cy="8640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Bookman Old Style" panose="020506040505050202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227924" y="1850919"/>
            <a:ext cx="805197" cy="50405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Bookman Old Style" panose="02050604050505020204" pitchFamily="18" charset="0"/>
              </a:rPr>
              <a:t>2015</a:t>
            </a:r>
            <a:endParaRPr lang="it-IT" sz="1200" dirty="0">
              <a:latin typeface="Bookman Old Style" panose="020506040505050202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3995936" y="1857013"/>
            <a:ext cx="805197" cy="50405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Bookman Old Style" panose="02050604050505020204" pitchFamily="18" charset="0"/>
              </a:rPr>
              <a:t>2016</a:t>
            </a:r>
            <a:endParaRPr lang="it-IT" sz="1200" dirty="0">
              <a:latin typeface="Bookman Old Style" panose="020506040505050202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8028384" y="1857013"/>
            <a:ext cx="1032779" cy="50405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Bookman Old Style" panose="02050604050505020204" pitchFamily="18" charset="0"/>
              </a:rPr>
              <a:t>2018/2020</a:t>
            </a:r>
            <a:endParaRPr lang="it-IT" sz="1200" dirty="0">
              <a:latin typeface="Bookman Old Style" panose="02050604050505020204" pitchFamily="18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3308044" y="2361069"/>
            <a:ext cx="0" cy="415498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364088" y="2391866"/>
            <a:ext cx="0" cy="412418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286548" y="2361069"/>
            <a:ext cx="20775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Venuti meno i contributi della Ex Provincia e della Fondazione Carige;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Politica di contenimento dei costi e delle spese generali, reperimento di nuove risorse;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Postati 2.100.000,00 Euro come contributo ministeriale;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Previsione di </a:t>
            </a:r>
            <a:r>
              <a:rPr lang="it-IT" sz="1200" b="1" dirty="0"/>
              <a:t>i</a:t>
            </a:r>
            <a:r>
              <a:rPr lang="it-IT" sz="1200" b="1" dirty="0" smtClean="0"/>
              <a:t>ncremento degli introiti e dei rientri pubblicitari con la ricerca di nuovi sponsor;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Nei prossimi mesi prevista la determinazione del recupero delle somme per i contenziosi del 2014;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Previsto il recupero di 40.000,00 Euro relativo alla Compagnia Lavia-</a:t>
            </a:r>
            <a:r>
              <a:rPr lang="it-IT" sz="1200" b="1" dirty="0" err="1" smtClean="0"/>
              <a:t>Agnagni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1947524" y="2361069"/>
            <a:ext cx="14003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Venuti meno i contributi della Ex Provincia e della Fondazione Carige;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Incremento degli introiti e dei rientri pubblicitari pari al 20%;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Risparmio nel costo delle produzioni;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Deliberata la prima tranche di 600.000,00 Euro per contenzioso degli anni 2011/12/13;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sp>
        <p:nvSpPr>
          <p:cNvPr id="14" name="Rettangolo 13"/>
          <p:cNvSpPr/>
          <p:nvPr/>
        </p:nvSpPr>
        <p:spPr>
          <a:xfrm>
            <a:off x="7844548" y="2403603"/>
            <a:ext cx="1368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Predisposizione della domanda ministeriale per il triennio 2018/2020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937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t="7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ttps://i.ytimg.com/vi/I6kyqNoIIII/maxresdefault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601"/>
          <a:stretch/>
        </p:blipFill>
        <p:spPr bwMode="auto">
          <a:xfrm>
            <a:off x="-33180" y="-34970"/>
            <a:ext cx="2228916" cy="689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243873" y="21851"/>
            <a:ext cx="6491064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TEATRO STABILE DI GENOVA</a:t>
            </a:r>
            <a:r>
              <a:rPr lang="it-IT" sz="3200" dirty="0">
                <a:latin typeface="Book Antiqua" panose="02040602050305030304" pitchFamily="18" charset="0"/>
              </a:rPr>
              <a:t/>
            </a:r>
            <a:br>
              <a:rPr lang="it-IT" sz="3200" dirty="0">
                <a:latin typeface="Book Antiqua" panose="02040602050305030304" pitchFamily="18" charset="0"/>
              </a:rPr>
            </a:br>
            <a:r>
              <a:rPr lang="it-IT" sz="3200" b="1" dirty="0">
                <a:latin typeface="Book Antiqua" panose="02040602050305030304" pitchFamily="18" charset="0"/>
              </a:rPr>
              <a:t>Stagione </a:t>
            </a:r>
            <a:r>
              <a:rPr lang="it-IT" sz="3200" b="1" dirty="0" smtClean="0">
                <a:latin typeface="Book Antiqua" panose="02040602050305030304" pitchFamily="18" charset="0"/>
              </a:rPr>
              <a:t>2015-2016</a:t>
            </a:r>
            <a:endParaRPr lang="it-IT" sz="32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38051174"/>
              </p:ext>
            </p:extLst>
          </p:nvPr>
        </p:nvGraphicFramePr>
        <p:xfrm>
          <a:off x="2411760" y="1700808"/>
          <a:ext cx="60486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076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98F8AB-E401-4D19-922A-7121E128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B98F8AB-E401-4D19-922A-7121E128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B98F8AB-E401-4D19-922A-7121E128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2B98F8AB-E401-4D19-922A-7121E1281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B3EA5-D1F0-45DD-9703-19F84570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D5B3EA5-D1F0-45DD-9703-19F84570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CD5B3EA5-D1F0-45DD-9703-19F84570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CD5B3EA5-D1F0-45DD-9703-19F845708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8915C7-02FC-4302-BD4F-7E18AE8E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18915C7-02FC-4302-BD4F-7E18AE8E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18915C7-02FC-4302-BD4F-7E18AE8E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18915C7-02FC-4302-BD4F-7E18AE8EB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0E2742-BC90-4E89-9D3F-FFAE60456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00E2742-BC90-4E89-9D3F-FFAE60456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00E2742-BC90-4E89-9D3F-FFAE60456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00E2742-BC90-4E89-9D3F-FFAE60456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4EB187-7B77-478A-95CD-73C10FE1E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554EB187-7B77-478A-95CD-73C10FE1E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554EB187-7B77-478A-95CD-73C10FE1E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554EB187-7B77-478A-95CD-73C10FE1E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325</Words>
  <Application>Microsoft Office PowerPoint</Application>
  <PresentationFormat>Presentazione su schermo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TEATRO STABILE DI GENOVA Stagione 2016-2017</vt:lpstr>
      <vt:lpstr>TEATRO STABILE DI GENOVA NOTE SUL BILANCIO PREVENTIVO:  GLI OBIETTIVI</vt:lpstr>
      <vt:lpstr>TARGET DEI TEATRI DI INTERESSE NAZIONALE</vt:lpstr>
      <vt:lpstr>TEATRO STABILE DI GENOVA Stagione 2015-2016</vt:lpstr>
      <vt:lpstr>TEATRO STABILE DI GENOVA Stagione 2016-2017</vt:lpstr>
      <vt:lpstr>TEATRO STABILE DI GENOVA Stagione 2016-2017</vt:lpstr>
      <vt:lpstr>TEATRO STABILE DI GENOVA NOTE SUL BILANCIO PREVENTIVO:  I NUMERI</vt:lpstr>
      <vt:lpstr>TEATRO STABILE DI GENOVA Stagione 2015-2016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Api</dc:creator>
  <cp:lastModifiedBy>Francesca Api</cp:lastModifiedBy>
  <cp:revision>14</cp:revision>
  <dcterms:created xsi:type="dcterms:W3CDTF">2016-06-07T08:02:36Z</dcterms:created>
  <dcterms:modified xsi:type="dcterms:W3CDTF">2016-06-08T10:10:11Z</dcterms:modified>
</cp:coreProperties>
</file>