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9" r:id="rId11"/>
    <p:sldId id="276" r:id="rId12"/>
    <p:sldId id="277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785-8EF1-8043-9CAF-D8DD240EA2CB}" type="datetimeFigureOut">
              <a:rPr lang="it-IT" smtClean="0"/>
              <a:pPr/>
              <a:t>02/10/2015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6AC4-518C-A848-894C-19A46659D0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676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785-8EF1-8043-9CAF-D8DD240EA2CB}" type="datetimeFigureOut">
              <a:rPr lang="it-IT" smtClean="0"/>
              <a:pPr/>
              <a:t>02/10/2015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6AC4-518C-A848-894C-19A46659D0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2362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785-8EF1-8043-9CAF-D8DD240EA2CB}" type="datetimeFigureOut">
              <a:rPr lang="it-IT" smtClean="0"/>
              <a:pPr/>
              <a:t>02/10/2015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6AC4-518C-A848-894C-19A46659D0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5667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785-8EF1-8043-9CAF-D8DD240EA2CB}" type="datetimeFigureOut">
              <a:rPr lang="it-IT" smtClean="0"/>
              <a:pPr/>
              <a:t>02/10/2015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6AC4-518C-A848-894C-19A46659D0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47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785-8EF1-8043-9CAF-D8DD240EA2CB}" type="datetimeFigureOut">
              <a:rPr lang="it-IT" smtClean="0"/>
              <a:pPr/>
              <a:t>02/10/2015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6AC4-518C-A848-894C-19A46659D0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716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785-8EF1-8043-9CAF-D8DD240EA2CB}" type="datetimeFigureOut">
              <a:rPr lang="it-IT" smtClean="0"/>
              <a:pPr/>
              <a:t>02/10/2015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6AC4-518C-A848-894C-19A46659D0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6440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785-8EF1-8043-9CAF-D8DD240EA2CB}" type="datetimeFigureOut">
              <a:rPr lang="it-IT" smtClean="0"/>
              <a:pPr/>
              <a:t>02/10/2015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6AC4-518C-A848-894C-19A46659D0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199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785-8EF1-8043-9CAF-D8DD240EA2CB}" type="datetimeFigureOut">
              <a:rPr lang="it-IT" smtClean="0"/>
              <a:pPr/>
              <a:t>02/10/2015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6AC4-518C-A848-894C-19A46659D0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902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785-8EF1-8043-9CAF-D8DD240EA2CB}" type="datetimeFigureOut">
              <a:rPr lang="it-IT" smtClean="0"/>
              <a:pPr/>
              <a:t>02/10/2015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6AC4-518C-A848-894C-19A46659D0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870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785-8EF1-8043-9CAF-D8DD240EA2CB}" type="datetimeFigureOut">
              <a:rPr lang="it-IT" smtClean="0"/>
              <a:pPr/>
              <a:t>02/10/2015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6AC4-518C-A848-894C-19A46659D0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218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785-8EF1-8043-9CAF-D8DD240EA2CB}" type="datetimeFigureOut">
              <a:rPr lang="it-IT" smtClean="0"/>
              <a:pPr/>
              <a:t>02/10/2015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6AC4-518C-A848-894C-19A46659D0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36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C785-8EF1-8043-9CAF-D8DD240EA2CB}" type="datetimeFigureOut">
              <a:rPr lang="it-IT" smtClean="0"/>
              <a:pPr/>
              <a:t>02/10/2015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96AC4-518C-A848-894C-19A46659D0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3364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TURATI: AZIONI SVOLTE E PROGETTO CHANCE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2 ottobre 2015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876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Quando si comincia?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Si è già cominciato diversi mesi </a:t>
            </a:r>
            <a:r>
              <a:rPr lang="it-IT" dirty="0" smtClean="0"/>
              <a:t>fa. Un </a:t>
            </a:r>
            <a:r>
              <a:rPr lang="it-IT" dirty="0"/>
              <a:t>primo </a:t>
            </a:r>
            <a:r>
              <a:rPr lang="it-IT" dirty="0" smtClean="0"/>
              <a:t>risultato, da consolidare, </a:t>
            </a:r>
            <a:r>
              <a:rPr lang="it-IT" dirty="0"/>
              <a:t>è che grazie al lavoro di mediazione condotto dagli operatori della </a:t>
            </a:r>
            <a:r>
              <a:rPr lang="it-IT" dirty="0" smtClean="0"/>
              <a:t>Federazione regionale solidarietà e lavoro, </a:t>
            </a:r>
            <a:r>
              <a:rPr lang="it-IT" dirty="0"/>
              <a:t>insieme all’attività di controllo svolta dalle forze dell’ordine, si è evitata l’occupazione di via </a:t>
            </a:r>
            <a:r>
              <a:rPr lang="it-IT" dirty="0" smtClean="0"/>
              <a:t>Turati </a:t>
            </a:r>
            <a:r>
              <a:rPr lang="it-IT" dirty="0"/>
              <a:t>durante la stagione turistica.</a:t>
            </a:r>
          </a:p>
          <a:p>
            <a:r>
              <a:rPr lang="it-IT" dirty="0"/>
              <a:t>Anche i numerosi incontri con i residenti, con le associazioni, con il Municipio, hanno permesso di migliorare il progetto, attraverso la partecipazione.</a:t>
            </a:r>
          </a:p>
        </p:txBody>
      </p:sp>
    </p:spTree>
    <p:extLst>
      <p:ext uri="{BB962C8B-B14F-4D97-AF65-F5344CB8AC3E}">
        <p14:creationId xmlns:p14="http://schemas.microsoft.com/office/powerpoint/2010/main" xmlns="" val="41179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Fino a giugno 2015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3415" b="134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93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 luglio 2015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3962" r="3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7517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Azioni in corso che proseguiranno/1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u="sng" dirty="0" smtClean="0"/>
              <a:t>Contrasto ad attività criminose</a:t>
            </a:r>
          </a:p>
          <a:p>
            <a:pPr marL="0" indent="0">
              <a:buNone/>
            </a:pPr>
            <a:r>
              <a:rPr lang="it-IT" dirty="0" smtClean="0"/>
              <a:t>- dall’1.1.2015 al 30.9.2015 effettuati servizi di PM (unitamente a P.S. o C.C) per 226 giorni, in orario variabile dalle ore 7.00 alle 18, impiegando 2563 unità della P.M.</a:t>
            </a:r>
          </a:p>
          <a:p>
            <a:pPr>
              <a:buFontTx/>
              <a:buChar char="-"/>
            </a:pPr>
            <a:r>
              <a:rPr lang="it-IT" dirty="0" smtClean="0"/>
              <a:t>Attivo dal mese di luglio anche il servizio notturno (dalle ore 3.00 alle ore 7.00): 44 interventi unitamente a FF.OO. (Jacopo da </a:t>
            </a:r>
            <a:r>
              <a:rPr lang="it-IT" dirty="0" err="1" smtClean="0"/>
              <a:t>Varagine</a:t>
            </a:r>
            <a:r>
              <a:rPr lang="it-IT" dirty="0" smtClean="0"/>
              <a:t> e </a:t>
            </a:r>
            <a:r>
              <a:rPr lang="it-IT" dirty="0" err="1" smtClean="0"/>
              <a:t>Sottoripa</a:t>
            </a:r>
            <a:r>
              <a:rPr lang="it-IT" dirty="0" smtClean="0"/>
              <a:t>)</a:t>
            </a:r>
          </a:p>
          <a:p>
            <a:pPr>
              <a:buFontTx/>
              <a:buChar char="-"/>
            </a:pPr>
            <a:r>
              <a:rPr lang="it-IT" dirty="0" smtClean="0"/>
              <a:t>92 sequestri effettuati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380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Azioni in corso che proseguiranno/2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b="1" u="sng" dirty="0" smtClean="0"/>
              <a:t>Riqualificazione delle zone oggetto del fenomeno </a:t>
            </a:r>
            <a:r>
              <a:rPr lang="it-IT" dirty="0" smtClean="0"/>
              <a:t>(aree di pregio per cittadini e turisti)</a:t>
            </a:r>
          </a:p>
          <a:p>
            <a:pPr marL="0" indent="0">
              <a:buNone/>
            </a:pPr>
            <a:r>
              <a:rPr lang="it-IT" dirty="0" smtClean="0"/>
              <a:t>- Eliminazione delle baracche di vendita di frutta e verdura presenti da anni in Piazza </a:t>
            </a:r>
            <a:r>
              <a:rPr lang="it-IT" dirty="0" err="1" smtClean="0"/>
              <a:t>Raibetta</a:t>
            </a:r>
            <a:r>
              <a:rPr lang="it-IT" dirty="0" smtClean="0"/>
              <a:t>;</a:t>
            </a:r>
          </a:p>
          <a:p>
            <a:pPr>
              <a:buFontTx/>
              <a:buChar char="-"/>
            </a:pPr>
            <a:r>
              <a:rPr lang="it-IT" dirty="0" smtClean="0"/>
              <a:t>Eliminazione di cantieri esistenti da anni;</a:t>
            </a:r>
          </a:p>
          <a:p>
            <a:pPr>
              <a:buFontTx/>
              <a:buChar char="-"/>
            </a:pPr>
            <a:r>
              <a:rPr lang="it-IT" dirty="0" smtClean="0"/>
              <a:t>Collaborazione con </a:t>
            </a:r>
            <a:r>
              <a:rPr lang="it-IT" dirty="0" err="1" smtClean="0"/>
              <a:t>Civ</a:t>
            </a:r>
            <a:r>
              <a:rPr lang="it-IT" dirty="0" smtClean="0"/>
              <a:t>, cittadini e associazioni di categoria per iniziative commerciali, di vivibilità e di valorizzazione delle aree, con la presenza e in coordinamento con il Municipio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200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Azioni in corso che proseguiranno/3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u="sng" dirty="0" smtClean="0"/>
              <a:t>Progetto sociale Chance</a:t>
            </a:r>
          </a:p>
          <a:p>
            <a:pPr algn="just"/>
            <a:r>
              <a:rPr lang="it-IT" dirty="0" smtClean="0"/>
              <a:t>1. </a:t>
            </a:r>
            <a:r>
              <a:rPr lang="it-IT" dirty="0"/>
              <a:t>P</a:t>
            </a:r>
            <a:r>
              <a:rPr lang="it-IT" dirty="0" smtClean="0"/>
              <a:t>er </a:t>
            </a:r>
            <a:r>
              <a:rPr lang="it-IT" dirty="0"/>
              <a:t>affrontare un fenomeno complesso si cerca di usare strumenti nuovi e di attuare strategie </a:t>
            </a:r>
            <a:r>
              <a:rPr lang="it-IT" dirty="0" smtClean="0"/>
              <a:t>composite. Al </a:t>
            </a:r>
            <a:r>
              <a:rPr lang="it-IT" dirty="0"/>
              <a:t>termine della sperimentazione si procederà ad una verifica sui risultati ottenuti. Scopo del periodo di sperimentazione è quello di migliorare il progetto in termini di efficacia, in collaborazione </a:t>
            </a:r>
            <a:r>
              <a:rPr lang="it-IT" dirty="0" smtClean="0"/>
              <a:t>con le organizzazioni del terzo settore, </a:t>
            </a:r>
            <a:r>
              <a:rPr lang="it-IT" dirty="0"/>
              <a:t>associazioni di categoria, cittadini e forze dell’ordine.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xmlns="" val="40264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Progetto Chance/1</a:t>
            </a:r>
            <a:br>
              <a:rPr lang="it-IT" sz="3200" dirty="0" smtClean="0"/>
            </a:br>
            <a:r>
              <a:rPr lang="it-IT" sz="3200" dirty="0" smtClean="0"/>
              <a:t>Nessun registro degli ambulanti abusivi</a:t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/>
              <a:t>Non è il “trasferimento del mercato abusivo”</a:t>
            </a:r>
          </a:p>
          <a:p>
            <a:pPr algn="just"/>
            <a:r>
              <a:rPr lang="it-IT" dirty="0" smtClean="0"/>
              <a:t>E’ un progetto che </a:t>
            </a:r>
            <a:r>
              <a:rPr lang="it-IT" dirty="0"/>
              <a:t>vuole separare le attività di scambio e vendita di oggetti di recupero di piccole dimensioni e di basso valore, svolte da persone in situazione di grave disagio economico, da attività di ricettazione e spaccio, che vengono perseguite. È condotto </a:t>
            </a:r>
            <a:r>
              <a:rPr lang="it-IT" dirty="0" smtClean="0"/>
              <a:t>dalla FRSL </a:t>
            </a:r>
            <a:r>
              <a:rPr lang="it-IT" dirty="0"/>
              <a:t>una associazione esperta in servizi per i migranti e mediazione interculturale in collaborazione con la polizia </a:t>
            </a:r>
            <a:r>
              <a:rPr lang="it-IT" dirty="0" smtClean="0"/>
              <a:t>municipale, sostenuti </a:t>
            </a:r>
            <a:r>
              <a:rPr lang="it-IT" dirty="0" smtClean="0"/>
              <a:t>da un’ampia compagine di organizzazioni del privato sociale (tra cui Caritas, Fondazione Auxilium, Arci, Associazione San Benedetto, Ass. Il </a:t>
            </a:r>
            <a:r>
              <a:rPr lang="it-IT" dirty="0" err="1" smtClean="0"/>
              <a:t>Ce.sto</a:t>
            </a:r>
            <a:r>
              <a:rPr lang="it-IT" dirty="0" smtClean="0"/>
              <a:t>, Emmaus)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5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Progetto Chance/2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Non si tratta di un’attività commerciale ma di un progetto sociale. Per un periodo definito e a condizione di rispettare turni, le persone possono partecipare con piccoli oggetti di modesto valore economico, come avviene per chiunque partecipi al </a:t>
            </a:r>
            <a:r>
              <a:rPr lang="it-IT" dirty="0" err="1"/>
              <a:t>Repessin</a:t>
            </a:r>
            <a:r>
              <a:rPr lang="it-IT" dirty="0"/>
              <a:t> o venda in modo non professionale oggetti su E-</a:t>
            </a:r>
            <a:r>
              <a:rPr lang="it-IT" dirty="0" err="1"/>
              <a:t>bay</a:t>
            </a:r>
            <a:r>
              <a:rPr lang="it-IT" dirty="0" smtClean="0">
                <a:effectLst/>
              </a:rPr>
              <a:t> .</a:t>
            </a:r>
          </a:p>
          <a:p>
            <a:r>
              <a:rPr lang="it-IT" dirty="0" smtClean="0"/>
              <a:t>Non è un lavoro: lo scopo del progetto è attivare percorsi di reintegrazione per le persone coinvolte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261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Progetto Chance/3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Chi sono le persone che partecipano al progetto?</a:t>
            </a:r>
          </a:p>
          <a:p>
            <a:pPr marL="0" indent="0">
              <a:buNone/>
            </a:pPr>
            <a:r>
              <a:rPr lang="it-IT" dirty="0" smtClean="0"/>
              <a:t>Le </a:t>
            </a:r>
            <a:r>
              <a:rPr lang="it-IT" dirty="0"/>
              <a:t>persone che partecipano al progetto </a:t>
            </a:r>
            <a:r>
              <a:rPr lang="it-IT" dirty="0" smtClean="0"/>
              <a:t>Chance, identificate con passaporto, </a:t>
            </a:r>
            <a:r>
              <a:rPr lang="it-IT" dirty="0"/>
              <a:t>hanno tutte il permesso di soggiorno. Il 20% ha la c.d. carta di soggiorno, che significa che si tratta di persone residenti da più di cinque anni in Italia, e che per acquisirla avevano requisiti precisi di alloggio e reddito</a:t>
            </a:r>
            <a:r>
              <a:rPr lang="it-IT" dirty="0" smtClean="0"/>
              <a:t>. Alcune, pur di origine straniera, hanno la cittadinanza italiana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785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Progetto Chance/4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Regole</a:t>
            </a:r>
          </a:p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/>
              <a:t>partecipazione al progetto è subordinata alla sottoscrizione di un patto che prevede il rispetto di regole dentro e fuori il </a:t>
            </a:r>
            <a:r>
              <a:rPr lang="it-IT" dirty="0" smtClean="0"/>
              <a:t>progetto.</a:t>
            </a:r>
            <a:endParaRPr lang="it-IT" dirty="0"/>
          </a:p>
          <a:p>
            <a:pPr marL="0" indent="0">
              <a:buNone/>
            </a:pPr>
            <a:r>
              <a:rPr lang="it-IT" b="1" dirty="0" smtClean="0"/>
              <a:t> </a:t>
            </a:r>
            <a:r>
              <a:rPr lang="it-IT" dirty="0"/>
              <a:t>Il patto prevede sanzioni, </a:t>
            </a:r>
            <a:r>
              <a:rPr lang="it-IT" dirty="0" smtClean="0"/>
              <a:t>tra cui l’esclusione del </a:t>
            </a:r>
            <a:r>
              <a:rPr lang="it-IT" dirty="0" smtClean="0"/>
              <a:t>progetto.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In caso di illeciti penali, è prevista la denuncia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3973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Mercati abusivi in Italia e in Europa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Genova non è un caso isolato</a:t>
            </a:r>
            <a:r>
              <a:rPr lang="it-IT" dirty="0" smtClean="0"/>
              <a:t>. La maggior parte delle medie e grandi </a:t>
            </a:r>
            <a:r>
              <a:rPr lang="it-IT" dirty="0"/>
              <a:t>città italiane ed europee devono confrontarsi con </a:t>
            </a:r>
            <a:r>
              <a:rPr lang="it-IT" dirty="0" smtClean="0"/>
              <a:t>situazioni assolutamente analoghe a “via Turati”, in </a:t>
            </a:r>
            <a:r>
              <a:rPr lang="it-IT" dirty="0"/>
              <a:t>cui convivono </a:t>
            </a:r>
            <a:r>
              <a:rPr lang="it-IT" dirty="0" smtClean="0"/>
              <a:t>fenomeni diversi: povertà di ritorno </a:t>
            </a:r>
            <a:r>
              <a:rPr lang="it-IT" dirty="0"/>
              <a:t>e venditori di oggetti rubati e ricettati, circostanza, quest’ultima, che deve essere affrontata come un problema di criminalità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/>
              <a:t>Le forze di polizia, ovunque cercano di intervenire per circoscrivere le aree </a:t>
            </a:r>
            <a:r>
              <a:rPr lang="it-IT" dirty="0" smtClean="0"/>
              <a:t>abusivamente occupate e </a:t>
            </a:r>
            <a:r>
              <a:rPr lang="it-IT" dirty="0"/>
              <a:t>limitare i disagi legati al fenomeno, In tutte le città si segnalano difficoltà a reperire le forze di polizia necessarie a garantire un servizio costante e </a:t>
            </a:r>
            <a:r>
              <a:rPr lang="it-IT" dirty="0" smtClean="0"/>
              <a:t>puntuale, che comunque non ha un effetto risolutivo. Pur a fronte di azioni  “in forze”, il fenomeno tende a spostarsi e a riprodursi, variando nello spazio e nel tempo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168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Progetto Chance/5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/>
              <a:t>Ci  saranno oggetti raccolti nella spazzatura, rubati o ricettati? </a:t>
            </a:r>
            <a:endParaRPr lang="it-IT" dirty="0"/>
          </a:p>
          <a:p>
            <a:r>
              <a:rPr lang="it-IT" dirty="0"/>
              <a:t>Impedire che questo avvenga e poter intervenire realmente su questi fenomeni è proprio uno degli scopi del progetto. Far svolgere alcuni scambi alla luce del </a:t>
            </a:r>
            <a:r>
              <a:rPr lang="it-IT" dirty="0" smtClean="0"/>
              <a:t>sole, sotto il controllo di telecamere, </a:t>
            </a:r>
            <a:r>
              <a:rPr lang="it-IT" dirty="0"/>
              <a:t>consente alla Polizia Municipale e alle Forze dell’Ordine di svolgere al meglio il loro lavoro, concentrandosi su chi davvero delinque. Lavorare sulle filiere, inoltre, è un altro obiettivo del Progetto: in poche parole, impedire che alcuni beni che sono ancora in grado di avere un utilizzo diventino spazzatura.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7388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Progetto Chance/6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b="1" dirty="0"/>
              <a:t>Resterà per sempre nell'area che verrà utilizzata per la prima sperimentazione?</a:t>
            </a:r>
            <a:r>
              <a:rPr lang="it-IT" dirty="0"/>
              <a:t> No, è un progetto sperimentale a termine che verrà sottoposto a verifiche e variazioni, Ciò riguarderà anche l’area di prima sperimentazione </a:t>
            </a:r>
            <a:r>
              <a:rPr lang="it-IT" dirty="0" smtClean="0"/>
              <a:t>che </a:t>
            </a:r>
            <a:r>
              <a:rPr lang="it-IT" dirty="0"/>
              <a:t>non dovrà essere ad uso esclusivo di questa attività e dovrà anzi essere </a:t>
            </a:r>
            <a:r>
              <a:rPr lang="it-IT" u="sng" dirty="0"/>
              <a:t>oggetto di interventi di valorizzazione </a:t>
            </a:r>
            <a:r>
              <a:rPr lang="it-IT" dirty="0"/>
              <a:t>in accordo con </a:t>
            </a:r>
            <a:r>
              <a:rPr lang="it-IT" dirty="0" smtClean="0"/>
              <a:t>il  Municipio interessato </a:t>
            </a:r>
            <a:r>
              <a:rPr lang="it-IT" dirty="0"/>
              <a:t>e attraverso </a:t>
            </a:r>
            <a:r>
              <a:rPr lang="it-IT" dirty="0" smtClean="0"/>
              <a:t>un percorso partecipativo.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0286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Marsiglia</a:t>
            </a:r>
            <a:endParaRPr lang="it-IT" dirty="0"/>
          </a:p>
        </p:txBody>
      </p:sp>
      <p:pic>
        <p:nvPicPr>
          <p:cNvPr id="4" name="Segnaposto contenuto 3" descr="Schermata 2015-06-03 alle 21.57.30.png"/>
          <p:cNvPicPr>
            <a:picLocks noGrp="1"/>
          </p:cNvPicPr>
          <p:nvPr>
            <p:ph idx="1"/>
          </p:nvPr>
        </p:nvPicPr>
        <p:blipFill>
          <a:blip r:embed="rId2"/>
          <a:srcRect t="11198" b="1119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3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Nizza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:22206139.jpg"/>
          <p:cNvPicPr>
            <a:picLocks noGrp="1"/>
          </p:cNvPicPr>
          <p:nvPr>
            <p:ph idx="1"/>
          </p:nvPr>
        </p:nvPicPr>
        <p:blipFill>
          <a:blip r:embed="rId2"/>
          <a:srcRect t="6628" b="662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8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Catania</a:t>
            </a:r>
            <a:endParaRPr lang="it-IT" dirty="0"/>
          </a:p>
        </p:txBody>
      </p:sp>
      <p:pic>
        <p:nvPicPr>
          <p:cNvPr id="4" name="Segnaposto contenuto 3" descr=":Mercatino-delle-pulci-Catania.jpg"/>
          <p:cNvPicPr>
            <a:picLocks noGrp="1"/>
          </p:cNvPicPr>
          <p:nvPr>
            <p:ph idx="1"/>
          </p:nvPr>
        </p:nvPicPr>
        <p:blipFill>
          <a:blip r:embed="rId2"/>
          <a:srcRect l="17931" r="1793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759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Milano</a:t>
            </a:r>
            <a:endParaRPr lang="it-IT" dirty="0"/>
          </a:p>
        </p:txBody>
      </p:sp>
      <p:pic>
        <p:nvPicPr>
          <p:cNvPr id="4" name="Segnaposto contenuto 3" descr=":4304.0.1145902607-kv-U43050984403472fEC-1224x916@Corriere-Web-Milano-593x443.jpg"/>
          <p:cNvPicPr>
            <a:picLocks noGrp="1"/>
          </p:cNvPicPr>
          <p:nvPr>
            <p:ph idx="1"/>
          </p:nvPr>
        </p:nvPicPr>
        <p:blipFill>
          <a:blip r:embed="rId2"/>
          <a:srcRect t="13191" b="1319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25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Roma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/>
          <a:srcRect t="27572" b="2757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23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situazione genovese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Fino all’anno scorso, questa Amministrazione, come quelle precedenti, è intervenuta sul fenomeno esclusivamente a mezzo di controlli e operazioni di polizia. E’ necessario e indispensabile continuare a intervenire per reprimere illegalità e abusivismo ma non basta. Si tratta infatti di interventi, da soli, non durevoli, e molto costosi.</a:t>
            </a:r>
          </a:p>
          <a:p>
            <a:r>
              <a:rPr lang="it-IT" dirty="0" smtClean="0"/>
              <a:t>Ad esempio, nei giorni di Pasqua 2015, per mantenere sgombra l’area Turati-</a:t>
            </a:r>
            <a:r>
              <a:rPr lang="it-IT" dirty="0" err="1" smtClean="0"/>
              <a:t>Raibetta</a:t>
            </a:r>
            <a:r>
              <a:rPr lang="it-IT" dirty="0" smtClean="0"/>
              <a:t> sono stati utilizzati più di 60 operatori per turno, a scapito ovviamente di altri servizi, in particolare di contrasto alla criminalità (spaccio, reati predatori)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817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progetto genovese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Analisi delle esperienze italiane e estere</a:t>
            </a:r>
          </a:p>
          <a:p>
            <a:r>
              <a:rPr lang="it-IT" dirty="0" smtClean="0"/>
              <a:t>Studio del fenomeno in collaborazione con le Forze dell’Ordine e il privato sociale</a:t>
            </a:r>
          </a:p>
          <a:p>
            <a:r>
              <a:rPr lang="it-IT" dirty="0" smtClean="0"/>
              <a:t>Elaborato e approvato in sede di Comitato provinciale per l’ordine e la sicurezza pubblica:</a:t>
            </a:r>
          </a:p>
          <a:p>
            <a:pPr marL="514350" indent="-514350">
              <a:buAutoNum type="arabicPeriod"/>
            </a:pPr>
            <a:r>
              <a:rPr lang="it-IT" dirty="0" smtClean="0"/>
              <a:t>Contrasto ad attività criminose;</a:t>
            </a:r>
          </a:p>
          <a:p>
            <a:pPr marL="514350" indent="-514350">
              <a:buAutoNum type="arabicPeriod"/>
            </a:pPr>
            <a:r>
              <a:rPr lang="it-IT" dirty="0" smtClean="0"/>
              <a:t>Riqualificazione delle aree oggetto del fenomeno;</a:t>
            </a:r>
          </a:p>
          <a:p>
            <a:pPr marL="514350" indent="-514350">
              <a:buAutoNum type="arabicPeriod"/>
            </a:pPr>
            <a:r>
              <a:rPr lang="it-IT" dirty="0" smtClean="0"/>
              <a:t>Progetto sociale Chance.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479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1112</Words>
  <Application>Microsoft Office PowerPoint</Application>
  <PresentationFormat>Presentazione su schermo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TURATI: AZIONI SVOLTE E PROGETTO CHANCE</vt:lpstr>
      <vt:lpstr>Mercati abusivi in Italia e in Europa</vt:lpstr>
      <vt:lpstr>Marsiglia</vt:lpstr>
      <vt:lpstr>Nizza </vt:lpstr>
      <vt:lpstr>Catania</vt:lpstr>
      <vt:lpstr>Milano</vt:lpstr>
      <vt:lpstr>Roma</vt:lpstr>
      <vt:lpstr>La situazione genovese</vt:lpstr>
      <vt:lpstr>Il progetto genovese</vt:lpstr>
      <vt:lpstr>Quando si comincia?</vt:lpstr>
      <vt:lpstr>Fino a giugno 2015</vt:lpstr>
      <vt:lpstr>Da luglio 2015</vt:lpstr>
      <vt:lpstr>Azioni in corso che proseguiranno/1</vt:lpstr>
      <vt:lpstr>Azioni in corso che proseguiranno/2</vt:lpstr>
      <vt:lpstr>Azioni in corso che proseguiranno/3</vt:lpstr>
      <vt:lpstr>Progetto Chance/1 Nessun registro degli ambulanti abusivi </vt:lpstr>
      <vt:lpstr>Progetto Chance/2</vt:lpstr>
      <vt:lpstr>Progetto Chance/3</vt:lpstr>
      <vt:lpstr>Progetto Chance/4</vt:lpstr>
      <vt:lpstr>Progetto Chance/5</vt:lpstr>
      <vt:lpstr>Progetto Chance/6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TURATI: AZIONI SVOLTE E PROGETTO CHANCE</dc:title>
  <dc:creator>Utente della copia di valutazione di Office 2004</dc:creator>
  <cp:lastModifiedBy>SALAROSSA</cp:lastModifiedBy>
  <cp:revision>16</cp:revision>
  <cp:lastPrinted>2015-10-02T07:17:03Z</cp:lastPrinted>
  <dcterms:created xsi:type="dcterms:W3CDTF">2015-10-01T14:46:56Z</dcterms:created>
  <dcterms:modified xsi:type="dcterms:W3CDTF">2015-10-02T08:06:47Z</dcterms:modified>
</cp:coreProperties>
</file>